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70" r:id="rId3"/>
    <p:sldId id="347" r:id="rId4"/>
    <p:sldId id="277" r:id="rId5"/>
    <p:sldId id="313" r:id="rId6"/>
    <p:sldId id="311" r:id="rId7"/>
    <p:sldId id="307" r:id="rId8"/>
    <p:sldId id="262" r:id="rId9"/>
    <p:sldId id="269" r:id="rId10"/>
    <p:sldId id="349" r:id="rId11"/>
  </p:sldIdLst>
  <p:sldSz cx="12192000" cy="6858000"/>
  <p:notesSz cx="6858000" cy="9144000"/>
  <p:embeddedFontLst>
    <p:embeddedFont>
      <p:font typeface="jf open 粉圓 2.0" panose="020B0000000000000000" pitchFamily="34" charset="-120"/>
      <p:regular r:id="rId13"/>
    </p:embeddedFont>
    <p:embeddedFont>
      <p:font typeface="LXGW WenKai" panose="02020500000000000000" pitchFamily="18" charset="-120"/>
      <p:regular r:id="rId14"/>
    </p:embeddedFont>
    <p:embeddedFont>
      <p:font typeface="Yozai Medium" panose="02000600000000000000" pitchFamily="2" charset="-122"/>
      <p:regular r:id="rId15"/>
    </p:embeddedFont>
    <p:embeddedFont>
      <p:font typeface="Zhuque Fangsong (technical prev" panose="02000502050000000000" pitchFamily="2" charset="-122"/>
      <p:regular r:id="rId16"/>
    </p:embeddedFont>
    <p:embeddedFont>
      <p:font typeface="俐方體11號" pitchFamily="2" charset="-120"/>
      <p:regular r:id="rId17"/>
    </p:embeddedFont>
    <p:embeddedFont>
      <p:font typeface="標楷體" panose="03000509000000000000" pitchFamily="65" charset="-120"/>
      <p:regular r:id="rId18"/>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30" autoAdjust="0"/>
    <p:restoredTop sz="94660"/>
  </p:normalViewPr>
  <p:slideViewPr>
    <p:cSldViewPr snapToGrid="0">
      <p:cViewPr varScale="1">
        <p:scale>
          <a:sx n="63" d="100"/>
          <a:sy n="63" d="100"/>
        </p:scale>
        <p:origin x="93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hdphoto1.wdp>
</file>

<file path=ppt/media/hdphoto2.wdp>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29803-96D9-4801-835E-4731D28B0D0C}" type="datetimeFigureOut">
              <a:rPr lang="zh-TW" altLang="en-US" smtClean="0"/>
              <a:t>2024/8/9</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5F3B89-5BC7-4B90-AA06-34AD8D019DFA}" type="slidenum">
              <a:rPr lang="zh-TW" altLang="en-US" smtClean="0"/>
              <a:t>‹#›</a:t>
            </a:fld>
            <a:endParaRPr lang="zh-TW" altLang="en-US"/>
          </a:p>
        </p:txBody>
      </p:sp>
    </p:spTree>
    <p:extLst>
      <p:ext uri="{BB962C8B-B14F-4D97-AF65-F5344CB8AC3E}">
        <p14:creationId xmlns:p14="http://schemas.microsoft.com/office/powerpoint/2010/main" val="2191819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a:t>Mail Detector 7 Day </a:t>
            </a:r>
            <a:r>
              <a:rPr lang="zh-TW" altLang="en-US"/>
              <a:t>是一個我們開發的瀏覽器擴充套件，專為加強網路安全和減少被網路釣魚。這個擴充套件檢測正在閱讀的電子郵件和即將點閱的連結，給出精確的提醒，從根本預防網路釣魚🐟🐟🐟！</a:t>
            </a:r>
          </a:p>
          <a:p>
            <a:r>
              <a:rPr lang="zh-TW" altLang="en-US"/>
              <a:t>使用語言模型分析郵件文本、公開 </a:t>
            </a:r>
            <a:r>
              <a:rPr lang="en-US" altLang="zh-TW"/>
              <a:t>API </a:t>
            </a:r>
            <a:r>
              <a:rPr lang="zh-TW" altLang="en-US"/>
              <a:t>分析寄件訊息，為所有使用者做好把關</a:t>
            </a:r>
          </a:p>
          <a:p>
            <a:endParaRPr lang="zh-TW" altLang="en-US"/>
          </a:p>
        </p:txBody>
      </p:sp>
    </p:spTree>
    <p:extLst>
      <p:ext uri="{BB962C8B-B14F-4D97-AF65-F5344CB8AC3E}">
        <p14:creationId xmlns:p14="http://schemas.microsoft.com/office/powerpoint/2010/main" val="3029584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5D435268-DFF6-4D61-B604-1B37DC8564EF}" type="slidenum">
              <a:rPr lang="zh-TW" altLang="en-US" smtClean="0"/>
              <a:t>4</a:t>
            </a:fld>
            <a:endParaRPr lang="zh-TW" altLang="en-US"/>
          </a:p>
        </p:txBody>
      </p:sp>
    </p:spTree>
    <p:extLst>
      <p:ext uri="{BB962C8B-B14F-4D97-AF65-F5344CB8AC3E}">
        <p14:creationId xmlns:p14="http://schemas.microsoft.com/office/powerpoint/2010/main" val="2327552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a:buNone/>
            </a:pPr>
            <a:r>
              <a:rPr lang="en-US"/>
              <a:t>2022</a:t>
            </a:r>
            <a:r>
              <a:rPr lang="en-US" altLang="zh-TW"/>
              <a:t> </a:t>
            </a:r>
            <a:r>
              <a:rPr lang="zh-TW" altLang="en-US"/>
              <a:t>年</a:t>
            </a:r>
            <a:r>
              <a:rPr lang="en-US"/>
              <a:t> 12</a:t>
            </a:r>
            <a:r>
              <a:rPr lang="en-US" altLang="zh-TW"/>
              <a:t> </a:t>
            </a:r>
            <a:r>
              <a:rPr lang="zh-TW" altLang="en-US"/>
              <a:t>月時</a:t>
            </a:r>
            <a:r>
              <a:rPr lang="zh-TW"/>
              <a:t>以保單借款、聖誕節賀卡為主題，發送釣魚郵件，並以「Merry Christmas，聖誕快樂」為主旨的魚叉式釣魚信</a:t>
            </a:r>
          </a:p>
          <a:p>
            <a:pPr>
              <a:buNone/>
            </a:pPr>
            <a:endParaRPr lang="zh-TW"/>
          </a:p>
          <a:p>
            <a:pPr>
              <a:buNone/>
            </a:pPr>
            <a:r>
              <a:rPr lang="zh-TW"/>
              <a:t>TeamT5 研判，攻擊者於 2022 年 12 月時，便以「Merry Christmas，聖誕快樂」為主旨的魚叉式釣魚信展開攻擊行動，釣魚信附帶一個惡意的 7z 格式壓縮檔「Christmas notice.7z」。解壓縮之後，該檔案會投放一個 CobaltStrike Beacon 載入程式</a:t>
            </a:r>
            <a:r>
              <a:rPr lang="zh-TW" altLang="en-US"/>
              <a:t>       </a:t>
            </a:r>
            <a:r>
              <a:rPr lang="zh-TW"/>
              <a:t>網絡滲透測試工具  </a:t>
            </a:r>
            <a:r>
              <a:rPr lang="zh-TW" altLang="en-US"/>
              <a:t>可能會削弱國家經濟實力 </a:t>
            </a:r>
            <a:endParaRPr lang="zh-TW"/>
          </a:p>
        </p:txBody>
      </p:sp>
    </p:spTree>
    <p:extLst>
      <p:ext uri="{BB962C8B-B14F-4D97-AF65-F5344CB8AC3E}">
        <p14:creationId xmlns:p14="http://schemas.microsoft.com/office/powerpoint/2010/main" val="482819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a:buNone/>
            </a:pPr>
            <a:r>
              <a:rPr lang="zh-TW" altLang="en-US"/>
              <a:t>最近</a:t>
            </a:r>
            <a:r>
              <a:rPr lang="en-US"/>
              <a:t>CrowdStrike</a:t>
            </a:r>
            <a:r>
              <a:rPr lang="en-US" altLang="zh-TW"/>
              <a:t> </a:t>
            </a:r>
            <a:r>
              <a:rPr lang="zh-TW" altLang="en-US"/>
              <a:t>更新引發全球電腦大當機駭客趁機發送釣魚郵件誘騙用戶下載惡意程式。這些釣魚郵件偽裝成德國廠商發出的郵件，誘導用戶</a:t>
            </a:r>
            <a:endParaRPr lang="zh-TW"/>
          </a:p>
          <a:p>
            <a:pPr>
              <a:buNone/>
            </a:pPr>
            <a:r>
              <a:rPr lang="zh-TW" altLang="en-US"/>
              <a:t>下載</a:t>
            </a:r>
            <a:r>
              <a:rPr lang="en-US"/>
              <a:t> CrowdStrike</a:t>
            </a:r>
            <a:r>
              <a:rPr lang="en-US" altLang="zh-TW"/>
              <a:t> </a:t>
            </a:r>
            <a:r>
              <a:rPr lang="zh-TW" altLang="en-US"/>
              <a:t>當機報告。讓用戶下載到的</a:t>
            </a:r>
            <a:r>
              <a:rPr lang="en-US"/>
              <a:t>ZIP</a:t>
            </a:r>
            <a:r>
              <a:rPr lang="en-US" altLang="zh-TW"/>
              <a:t> </a:t>
            </a:r>
            <a:r>
              <a:rPr lang="zh-TW" altLang="en-US"/>
              <a:t>壓縮檔裡含有冒充</a:t>
            </a:r>
            <a:r>
              <a:rPr lang="en-US"/>
              <a:t> </a:t>
            </a:r>
            <a:r>
              <a:rPr lang="en-US" err="1"/>
              <a:t>JQuery</a:t>
            </a:r>
            <a:r>
              <a:rPr lang="en-US"/>
              <a:t> v3.7.1</a:t>
            </a:r>
            <a:r>
              <a:rPr lang="en-US" altLang="zh-TW"/>
              <a:t> </a:t>
            </a:r>
            <a:r>
              <a:rPr lang="zh-TW" altLang="en-US"/>
              <a:t>的惡意程式</a:t>
            </a:r>
            <a:endParaRPr lang="zh-TW"/>
          </a:p>
        </p:txBody>
      </p:sp>
    </p:spTree>
    <p:extLst>
      <p:ext uri="{BB962C8B-B14F-4D97-AF65-F5344CB8AC3E}">
        <p14:creationId xmlns:p14="http://schemas.microsoft.com/office/powerpoint/2010/main" val="2851212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a:buNone/>
            </a:pPr>
            <a:r>
              <a:rPr lang="zh-TW" altLang="en-US"/>
              <a:t>最近</a:t>
            </a:r>
            <a:r>
              <a:rPr lang="en-US"/>
              <a:t>CrowdStrike</a:t>
            </a:r>
            <a:r>
              <a:rPr lang="en-US" altLang="zh-TW"/>
              <a:t> </a:t>
            </a:r>
            <a:r>
              <a:rPr lang="zh-TW" altLang="en-US"/>
              <a:t>更新引發全球電腦大當機駭客趁機發送釣魚郵件誘騙用戶下載惡意程式。這些釣魚郵件偽裝成德國廠商發出的郵件，誘導用戶</a:t>
            </a:r>
            <a:endParaRPr lang="zh-TW"/>
          </a:p>
          <a:p>
            <a:pPr>
              <a:buNone/>
            </a:pPr>
            <a:r>
              <a:rPr lang="zh-TW" altLang="en-US"/>
              <a:t>下載</a:t>
            </a:r>
            <a:r>
              <a:rPr lang="en-US"/>
              <a:t> CrowdStrike</a:t>
            </a:r>
            <a:r>
              <a:rPr lang="en-US" altLang="zh-TW"/>
              <a:t> </a:t>
            </a:r>
            <a:r>
              <a:rPr lang="zh-TW" altLang="en-US"/>
              <a:t>當機報告。讓用戶下載到的</a:t>
            </a:r>
            <a:r>
              <a:rPr lang="en-US"/>
              <a:t>ZIP</a:t>
            </a:r>
            <a:r>
              <a:rPr lang="en-US" altLang="zh-TW"/>
              <a:t> </a:t>
            </a:r>
            <a:r>
              <a:rPr lang="zh-TW" altLang="en-US"/>
              <a:t>壓縮檔裡含有冒充</a:t>
            </a:r>
            <a:r>
              <a:rPr lang="en-US"/>
              <a:t> </a:t>
            </a:r>
            <a:r>
              <a:rPr lang="en-US" err="1"/>
              <a:t>JQuery</a:t>
            </a:r>
            <a:r>
              <a:rPr lang="en-US"/>
              <a:t> v3.7.1</a:t>
            </a:r>
            <a:r>
              <a:rPr lang="en-US" altLang="zh-TW"/>
              <a:t> </a:t>
            </a:r>
            <a:r>
              <a:rPr lang="zh-TW" altLang="en-US"/>
              <a:t>的惡意程式</a:t>
            </a:r>
            <a:endParaRPr lang="zh-TW"/>
          </a:p>
        </p:txBody>
      </p:sp>
    </p:spTree>
    <p:extLst>
      <p:ext uri="{BB962C8B-B14F-4D97-AF65-F5344CB8AC3E}">
        <p14:creationId xmlns:p14="http://schemas.microsoft.com/office/powerpoint/2010/main" val="383907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a:p>
        </p:txBody>
      </p:sp>
      <p:sp>
        <p:nvSpPr>
          <p:cNvPr id="45" name="Google Shape;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9046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 name="Google Shape;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5206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a:p>
        </p:txBody>
      </p:sp>
      <p:sp>
        <p:nvSpPr>
          <p:cNvPr id="45" name="Google Shape;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5002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33113EA-690B-2DB9-6E14-10C5F1B1F2CF}"/>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3E9E830D-CEC0-ABCA-39AE-AEB1AE46E9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26A5F193-E7AC-DF9B-54C0-A8119D684508}"/>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BF15D838-52A7-A63A-A1DE-F1F76202E26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215CB20-5793-D4E0-313C-19054460248E}"/>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9156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77630D0-01E5-1EF6-6D8E-436F9B4F260B}"/>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AFF0802F-EE90-BE74-7D18-DD071803218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BC9A64C-8BEB-4321-41DF-21764A5EEC03}"/>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DF8447DD-895A-8D19-5B9B-3A433DF5B56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55B1AAB6-2003-DF4F-6435-52328934533A}"/>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412164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D6D0DFB8-4A76-5888-C859-25689BF967FE}"/>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2C8A0A6-05F6-6A3B-D894-FF2E75D5C98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72BC9C8-394B-1F17-FAD0-104E34A098C0}"/>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0A516820-CCE5-D48E-A785-4A87AF57103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052131-DC9B-03B1-06F8-4121F246B7BB}"/>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2047547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標題及內容">
  <p:cSld name="1_標題及內容">
    <p:spTree>
      <p:nvGrpSpPr>
        <p:cNvPr id="1" name="Shape 21"/>
        <p:cNvGrpSpPr/>
        <p:nvPr/>
      </p:nvGrpSpPr>
      <p:grpSpPr>
        <a:xfrm>
          <a:off x="0" y="0"/>
          <a:ext cx="0" cy="0"/>
          <a:chOff x="0" y="0"/>
          <a:chExt cx="0" cy="0"/>
        </a:xfrm>
      </p:grpSpPr>
      <p:pic>
        <p:nvPicPr>
          <p:cNvPr id="22" name="Google Shape;22;p9"/>
          <p:cNvPicPr preferRelativeResize="0"/>
          <p:nvPr/>
        </p:nvPicPr>
        <p:blipFill rotWithShape="1">
          <a:blip r:embed="rId2">
            <a:alphaModFix/>
          </a:blip>
          <a:srcRect/>
          <a:stretch/>
        </p:blipFill>
        <p:spPr>
          <a:xfrm>
            <a:off x="3481" y="0"/>
            <a:ext cx="12185037" cy="6858000"/>
          </a:xfrm>
          <a:prstGeom prst="rect">
            <a:avLst/>
          </a:prstGeom>
          <a:noFill/>
          <a:ln>
            <a:noFill/>
          </a:ln>
        </p:spPr>
      </p:pic>
      <p:sp>
        <p:nvSpPr>
          <p:cNvPr id="23" name="Google Shape;23;p9"/>
          <p:cNvSpPr txBox="1">
            <a:spLocks noGrp="1"/>
          </p:cNvSpPr>
          <p:nvPr>
            <p:ph type="title"/>
          </p:nvPr>
        </p:nvSpPr>
        <p:spPr>
          <a:xfrm>
            <a:off x="699303" y="619768"/>
            <a:ext cx="10447117"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400"/>
              <a:buFont typeface="Arial"/>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9"/>
          <p:cNvSpPr txBox="1">
            <a:spLocks noGrp="1"/>
          </p:cNvSpPr>
          <p:nvPr>
            <p:ph type="body" idx="1"/>
          </p:nvPr>
        </p:nvSpPr>
        <p:spPr>
          <a:xfrm>
            <a:off x="699303" y="2080268"/>
            <a:ext cx="10447117" cy="397329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b="1"/>
            </a:lvl1pPr>
            <a:lvl2pPr marL="914400" lvl="1" indent="-381000" algn="l">
              <a:lnSpc>
                <a:spcPct val="90000"/>
              </a:lnSpc>
              <a:spcBef>
                <a:spcPts val="500"/>
              </a:spcBef>
              <a:spcAft>
                <a:spcPts val="0"/>
              </a:spcAft>
              <a:buClr>
                <a:schemeClr val="dk1"/>
              </a:buClr>
              <a:buSzPts val="2400"/>
              <a:buChar char="•"/>
              <a:defRPr b="1"/>
            </a:lvl2pPr>
            <a:lvl3pPr marL="1371600" lvl="2" indent="-355600" algn="l">
              <a:lnSpc>
                <a:spcPct val="90000"/>
              </a:lnSpc>
              <a:spcBef>
                <a:spcPts val="500"/>
              </a:spcBef>
              <a:spcAft>
                <a:spcPts val="0"/>
              </a:spcAft>
              <a:buClr>
                <a:schemeClr val="dk1"/>
              </a:buClr>
              <a:buSzPts val="2000"/>
              <a:buChar char="•"/>
              <a:defRPr b="1"/>
            </a:lvl3pPr>
            <a:lvl4pPr marL="1828800" lvl="3" indent="-342900" algn="l">
              <a:lnSpc>
                <a:spcPct val="90000"/>
              </a:lnSpc>
              <a:spcBef>
                <a:spcPts val="500"/>
              </a:spcBef>
              <a:spcAft>
                <a:spcPts val="0"/>
              </a:spcAft>
              <a:buClr>
                <a:schemeClr val="dk1"/>
              </a:buClr>
              <a:buSzPts val="1800"/>
              <a:buChar char="•"/>
              <a:defRPr b="1"/>
            </a:lvl4pPr>
            <a:lvl5pPr marL="2286000" lvl="4" indent="-342900" algn="l">
              <a:lnSpc>
                <a:spcPct val="90000"/>
              </a:lnSpc>
              <a:spcBef>
                <a:spcPts val="500"/>
              </a:spcBef>
              <a:spcAft>
                <a:spcPts val="0"/>
              </a:spcAft>
              <a:buClr>
                <a:schemeClr val="dk1"/>
              </a:buClr>
              <a:buSzPts val="1800"/>
              <a:buChar char="•"/>
              <a:defRPr b="1"/>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 name="投影片編號版面配置區 2">
            <a:extLst>
              <a:ext uri="{FF2B5EF4-FFF2-40B4-BE49-F238E27FC236}">
                <a16:creationId xmlns:a16="http://schemas.microsoft.com/office/drawing/2014/main" id="{D58B439F-9A81-B924-E364-64EE8B09A2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2500">
                <a:solidFill>
                  <a:srgbClr val="FFFF00"/>
                </a:solidFill>
                <a:latin typeface="俐方體11號" pitchFamily="2" charset="-120"/>
                <a:ea typeface="俐方體11號" pitchFamily="2" charset="-120"/>
              </a:defRPr>
            </a:lvl1pPr>
          </a:lstStyle>
          <a:p>
            <a:fld id="{AEDCB7AC-C157-4D97-830C-8E7E733073A7}" type="slidenum">
              <a:rPr lang="zh-TW" altLang="en-US" smtClean="0"/>
              <a:pPr/>
              <a:t>‹#›</a:t>
            </a:fld>
            <a:endParaRPr lang="zh-TW" altLang="en-US"/>
          </a:p>
        </p:txBody>
      </p:sp>
    </p:spTree>
    <p:extLst>
      <p:ext uri="{BB962C8B-B14F-4D97-AF65-F5344CB8AC3E}">
        <p14:creationId xmlns:p14="http://schemas.microsoft.com/office/powerpoint/2010/main" val="3000634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57E7BD6-E966-AC9D-00CC-B38DCF6523E5}"/>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DDF8C1AE-95AE-0385-2C26-FFE214EBDF19}"/>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2E78F34-B1A3-5385-4A4A-C414DC6F450B}"/>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CCEA3024-8B8F-1DF5-CAF2-09D73FAF005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577E9C2-86C3-B37E-CECB-9F4A63877EFC}"/>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2373849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A524957-40A4-04E2-0323-C95E97BD0998}"/>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566FC8FA-B158-C2C2-D1E6-68C7BD43F4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779D0132-95F5-ADF1-F00C-3AA850B5644D}"/>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44796A64-ECA4-E154-0CFF-47C98487B79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40F2880-ADAE-28C8-21A9-BA82B71E2BB8}"/>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1123294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6579781-2D86-0FE8-BF84-7E919C97BFA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987E999-C99C-C41B-FF0D-0D15E8D3C9BC}"/>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DE040DFA-C6F5-4924-EBA7-D77086D8138D}"/>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987C4A1E-83BE-7FFC-0CBF-0038BF69553D}"/>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6" name="頁尾版面配置區 5">
            <a:extLst>
              <a:ext uri="{FF2B5EF4-FFF2-40B4-BE49-F238E27FC236}">
                <a16:creationId xmlns:a16="http://schemas.microsoft.com/office/drawing/2014/main" id="{BCE93894-DDF3-B844-AF64-0BC419EF465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759B1578-DF79-7252-4F65-BF34F9488159}"/>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1472629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3DC616-88DA-0F34-5A63-7C7BBFE88B87}"/>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22AEB618-0325-8BAA-9E6A-E153CEFF0F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F3399244-DEEC-BDE0-4225-2ED316AC6BB0}"/>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F72483D2-452B-49D9-3C40-5BDF79E92F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26EFD559-16BB-B712-427E-24C6D7935A47}"/>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458458AE-49AC-0979-5372-8AF6220A3049}"/>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8" name="頁尾版面配置區 7">
            <a:extLst>
              <a:ext uri="{FF2B5EF4-FFF2-40B4-BE49-F238E27FC236}">
                <a16:creationId xmlns:a16="http://schemas.microsoft.com/office/drawing/2014/main" id="{33FAE52D-26EF-F242-C974-B6B9E66E1B8F}"/>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7CAC317A-DB0D-A8FE-D457-738D586AF841}"/>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298847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5BB5A33-59CD-F8F7-7074-9BE86C9645D3}"/>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B6EE1C2-E0A6-3F01-37AC-BD14BF6CE41E}"/>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4" name="頁尾版面配置區 3">
            <a:extLst>
              <a:ext uri="{FF2B5EF4-FFF2-40B4-BE49-F238E27FC236}">
                <a16:creationId xmlns:a16="http://schemas.microsoft.com/office/drawing/2014/main" id="{F388BDD4-B8B8-205D-04B3-6FBE5C63FB7E}"/>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41806C57-3217-01CB-9423-A037EFBE11B2}"/>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1985036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2699F9D8-3F02-2BC1-5012-4A9DCAFE9EFC}"/>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3" name="頁尾版面配置區 2">
            <a:extLst>
              <a:ext uri="{FF2B5EF4-FFF2-40B4-BE49-F238E27FC236}">
                <a16:creationId xmlns:a16="http://schemas.microsoft.com/office/drawing/2014/main" id="{D70C4AE8-FFEE-18BF-E2C1-A6BB4F46040C}"/>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862B100-2737-9AC3-118E-44738E24D289}"/>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4053409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7415520-74A8-63FF-1B14-B4F563275529}"/>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E56AD95A-36B0-1F78-1FB5-DD6FF156BD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8BA35F35-233F-5A6A-2A4C-EDAD421C8E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2214AA4-EB2A-0532-2BF2-3183C294E78B}"/>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6" name="頁尾版面配置區 5">
            <a:extLst>
              <a:ext uri="{FF2B5EF4-FFF2-40B4-BE49-F238E27FC236}">
                <a16:creationId xmlns:a16="http://schemas.microsoft.com/office/drawing/2014/main" id="{BB6210D5-54E7-E154-8BB9-C94A7BDF44C6}"/>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98762611-4DC5-9C9C-45E2-B5062C730B5E}"/>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3803199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E4DD4CD-3781-9B91-75B2-029B7C12AA10}"/>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E6B5FB10-F52B-961F-1053-6C15EECF8C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2CE4E694-03C1-4D4B-28D9-06984C9E07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C2986C11-C15C-982B-6960-9F338D5D2E60}"/>
              </a:ext>
            </a:extLst>
          </p:cNvPr>
          <p:cNvSpPr>
            <a:spLocks noGrp="1"/>
          </p:cNvSpPr>
          <p:nvPr>
            <p:ph type="dt" sz="half" idx="10"/>
          </p:nvPr>
        </p:nvSpPr>
        <p:spPr/>
        <p:txBody>
          <a:bodyPr/>
          <a:lstStyle/>
          <a:p>
            <a:fld id="{6A23FBE4-F7C4-4E6A-8ED0-90C07E626D88}" type="datetimeFigureOut">
              <a:rPr lang="zh-TW" altLang="en-US" smtClean="0"/>
              <a:t>2024/8/9</a:t>
            </a:fld>
            <a:endParaRPr lang="zh-TW" altLang="en-US"/>
          </a:p>
        </p:txBody>
      </p:sp>
      <p:sp>
        <p:nvSpPr>
          <p:cNvPr id="6" name="頁尾版面配置區 5">
            <a:extLst>
              <a:ext uri="{FF2B5EF4-FFF2-40B4-BE49-F238E27FC236}">
                <a16:creationId xmlns:a16="http://schemas.microsoft.com/office/drawing/2014/main" id="{D5D885C6-8FCB-38BB-4B96-5B4CE147E5B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CC12AB5-95A9-E733-FCF8-EBC49FA3E061}"/>
              </a:ext>
            </a:extLst>
          </p:cNvPr>
          <p:cNvSpPr>
            <a:spLocks noGrp="1"/>
          </p:cNvSpPr>
          <p:nvPr>
            <p:ph type="sldNum" sz="quarter" idx="12"/>
          </p:nvPr>
        </p:nvSpPr>
        <p:spPr/>
        <p:txBody>
          <a:body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2720846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5C354E23-6ED3-C238-E382-4292A127BC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35B99136-DB4C-0A84-86CC-BCD813F12A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E135F22-A827-8A43-7E30-BA2D9174D8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A23FBE4-F7C4-4E6A-8ED0-90C07E626D88}" type="datetimeFigureOut">
              <a:rPr lang="zh-TW" altLang="en-US" smtClean="0"/>
              <a:t>2024/8/9</a:t>
            </a:fld>
            <a:endParaRPr lang="zh-TW" altLang="en-US"/>
          </a:p>
        </p:txBody>
      </p:sp>
      <p:sp>
        <p:nvSpPr>
          <p:cNvPr id="5" name="頁尾版面配置區 4">
            <a:extLst>
              <a:ext uri="{FF2B5EF4-FFF2-40B4-BE49-F238E27FC236}">
                <a16:creationId xmlns:a16="http://schemas.microsoft.com/office/drawing/2014/main" id="{89876067-D797-9655-58EA-F4751834E8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8BABDC89-49DD-7CA3-4279-2AD7494F19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870A018-15A1-4C9B-BE10-CA7306F049C2}" type="slidenum">
              <a:rPr lang="zh-TW" altLang="en-US" smtClean="0"/>
              <a:t>‹#›</a:t>
            </a:fld>
            <a:endParaRPr lang="zh-TW" altLang="en-US"/>
          </a:p>
        </p:txBody>
      </p:sp>
    </p:spTree>
    <p:extLst>
      <p:ext uri="{BB962C8B-B14F-4D97-AF65-F5344CB8AC3E}">
        <p14:creationId xmlns:p14="http://schemas.microsoft.com/office/powerpoint/2010/main" val="27737850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netmag.tw/2024/07/30/german-users-face-phishing-attack%20%5b2"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0.png"/><Relationship Id="rId7" Type="http://schemas.openxmlformats.org/officeDocument/2006/relationships/image" Target="../media/image15.sv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BAD0DA-5E4B-ED0D-276F-F036CE70E455}"/>
              </a:ext>
            </a:extLst>
          </p:cNvPr>
          <p:cNvSpPr>
            <a:spLocks noGrp="1"/>
          </p:cNvSpPr>
          <p:nvPr>
            <p:ph type="ctrTitle"/>
          </p:nvPr>
        </p:nvSpPr>
        <p:spPr/>
        <p:txBody>
          <a:bodyPr/>
          <a:lstStyle/>
          <a:p>
            <a:endParaRPr lang="zh-TW" altLang="en-US"/>
          </a:p>
        </p:txBody>
      </p:sp>
      <p:sp>
        <p:nvSpPr>
          <p:cNvPr id="3" name="副標題 2">
            <a:extLst>
              <a:ext uri="{FF2B5EF4-FFF2-40B4-BE49-F238E27FC236}">
                <a16:creationId xmlns:a16="http://schemas.microsoft.com/office/drawing/2014/main" id="{625362E7-46BB-9873-AD38-641BBDD59D15}"/>
              </a:ext>
            </a:extLst>
          </p:cNvPr>
          <p:cNvSpPr>
            <a:spLocks noGrp="1"/>
          </p:cNvSpPr>
          <p:nvPr>
            <p:ph type="subTitle" idx="1"/>
          </p:nvPr>
        </p:nvSpPr>
        <p:spPr/>
        <p:txBody>
          <a:bodyPr/>
          <a:lstStyle/>
          <a:p>
            <a:endParaRPr lang="zh-TW" altLang="en-US"/>
          </a:p>
        </p:txBody>
      </p:sp>
    </p:spTree>
    <p:extLst>
      <p:ext uri="{BB962C8B-B14F-4D97-AF65-F5344CB8AC3E}">
        <p14:creationId xmlns:p14="http://schemas.microsoft.com/office/powerpoint/2010/main" val="3215661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pic>
        <p:nvPicPr>
          <p:cNvPr id="47" name="Google Shape;47;p2"/>
          <p:cNvPicPr preferRelativeResize="0"/>
          <p:nvPr/>
        </p:nvPicPr>
        <p:blipFill rotWithShape="1">
          <a:blip r:embed="rId3">
            <a:alphaModFix/>
          </a:blip>
          <a:srcRect/>
          <a:stretch/>
        </p:blipFill>
        <p:spPr>
          <a:xfrm>
            <a:off x="9709502" y="157571"/>
            <a:ext cx="2258538" cy="1381670"/>
          </a:xfrm>
          <a:prstGeom prst="rect">
            <a:avLst/>
          </a:prstGeom>
          <a:noFill/>
          <a:ln>
            <a:noFill/>
          </a:ln>
        </p:spPr>
      </p:pic>
      <p:sp>
        <p:nvSpPr>
          <p:cNvPr id="2" name="矩形 1">
            <a:extLst>
              <a:ext uri="{FF2B5EF4-FFF2-40B4-BE49-F238E27FC236}">
                <a16:creationId xmlns:a16="http://schemas.microsoft.com/office/drawing/2014/main" id="{45485067-86BA-6862-15F3-25332CFADAB9}"/>
              </a:ext>
            </a:extLst>
          </p:cNvPr>
          <p:cNvSpPr/>
          <p:nvPr/>
        </p:nvSpPr>
        <p:spPr>
          <a:xfrm>
            <a:off x="789240" y="517031"/>
            <a:ext cx="7191392" cy="1107996"/>
          </a:xfrm>
          <a:prstGeom prst="rect">
            <a:avLst/>
          </a:prstGeom>
          <a:noFill/>
        </p:spPr>
        <p:txBody>
          <a:bodyPr wrap="none" lIns="91440" tIns="45720" rIns="91440" bIns="45720" anchor="t">
            <a:spAutoFit/>
          </a:bodyPr>
          <a:lstStyle/>
          <a:p>
            <a:pPr algn="ctr"/>
            <a:r>
              <a:rPr lang="zh-TW" altLang="en-US" sz="6600">
                <a:ln w="0"/>
                <a:solidFill>
                  <a:schemeClr val="tx1"/>
                </a:solidFill>
                <a:effectLst>
                  <a:outerShdw blurRad="38100" dist="19050" dir="2700000" algn="tl" rotWithShape="0">
                    <a:schemeClr val="dk1">
                      <a:alpha val="40000"/>
                    </a:schemeClr>
                  </a:outerShdw>
                </a:effectLst>
                <a:latin typeface="+mj-ea"/>
                <a:ea typeface="+mj-ea"/>
              </a:rPr>
              <a:t>誰最容易被攻擊？​</a:t>
            </a:r>
            <a:r>
              <a:rPr lang="zh-TW" altLang="en-US" sz="6600" b="0" cap="none" spc="0">
                <a:ln w="0"/>
                <a:solidFill>
                  <a:schemeClr val="tx1"/>
                </a:solidFill>
                <a:effectLst>
                  <a:outerShdw blurRad="38100" dist="19050" dir="2700000" algn="tl" rotWithShape="0">
                    <a:schemeClr val="dk1">
                      <a:alpha val="40000"/>
                    </a:schemeClr>
                  </a:outerShdw>
                </a:effectLst>
                <a:latin typeface="+mj-ea"/>
                <a:ea typeface="+mj-ea"/>
              </a:rPr>
              <a:t> </a:t>
            </a:r>
            <a:endParaRPr lang="en-US" altLang="zh-TW" sz="6600" b="0" cap="none" spc="0">
              <a:ln w="0"/>
              <a:solidFill>
                <a:schemeClr val="tx1"/>
              </a:solidFill>
              <a:effectLst>
                <a:outerShdw blurRad="38100" dist="19050" dir="2700000" algn="tl" rotWithShape="0">
                  <a:srgbClr val="000000">
                    <a:alpha val="40000"/>
                  </a:srgbClr>
                </a:outerShdw>
              </a:effectLst>
              <a:latin typeface="+mj-ea"/>
              <a:ea typeface="+mj-ea"/>
            </a:endParaRPr>
          </a:p>
        </p:txBody>
      </p:sp>
      <p:sp>
        <p:nvSpPr>
          <p:cNvPr id="5" name="矩形 4">
            <a:extLst>
              <a:ext uri="{FF2B5EF4-FFF2-40B4-BE49-F238E27FC236}">
                <a16:creationId xmlns:a16="http://schemas.microsoft.com/office/drawing/2014/main" id="{D94A2D82-F8F6-1381-DAE0-8F7A43BEC4A4}"/>
              </a:ext>
            </a:extLst>
          </p:cNvPr>
          <p:cNvSpPr/>
          <p:nvPr/>
        </p:nvSpPr>
        <p:spPr>
          <a:xfrm>
            <a:off x="1074297" y="2334220"/>
            <a:ext cx="4583306" cy="923330"/>
          </a:xfrm>
          <a:prstGeom prst="rect">
            <a:avLst/>
          </a:prstGeom>
          <a:noFill/>
        </p:spPr>
        <p:txBody>
          <a:bodyPr wrap="none" lIns="91440" tIns="45720" rIns="91440" bIns="45720" anchor="t">
            <a:spAutoFit/>
          </a:bodyPr>
          <a:lstStyle/>
          <a:p>
            <a:pPr algn="ctr"/>
            <a:r>
              <a:rPr lang="zh-TW" altLang="en-US" sz="5400" b="1" cap="none" spc="0">
                <a:ln w="0"/>
                <a:solidFill>
                  <a:srgbClr val="FF0000"/>
                </a:solidFill>
                <a:effectLst>
                  <a:outerShdw blurRad="38100" dist="19050" dir="2700000" algn="tl" rotWithShape="0">
                    <a:schemeClr val="dk1">
                      <a:alpha val="40000"/>
                    </a:schemeClr>
                  </a:outerShdw>
                </a:effectLst>
                <a:latin typeface="LXGW WenKai" panose="02020500000000000000" pitchFamily="18" charset="-120"/>
                <a:ea typeface="LXGW WenKai" panose="02020500000000000000" pitchFamily="18" charset="-120"/>
              </a:rPr>
              <a:t>人 是最重要的</a:t>
            </a:r>
            <a:endParaRPr lang="zh-TW" altLang="en-US" sz="5400" b="1" cap="none" spc="0">
              <a:ln w="0"/>
              <a:solidFill>
                <a:srgbClr val="FF0000"/>
              </a:solidFill>
              <a:effectLst>
                <a:outerShdw blurRad="38100" dist="19050" dir="2700000" algn="tl" rotWithShape="0">
                  <a:srgbClr val="000000">
                    <a:alpha val="40000"/>
                  </a:srgbClr>
                </a:outerShdw>
              </a:effectLst>
              <a:latin typeface="LXGW WenKai" panose="02020500000000000000" pitchFamily="18" charset="-120"/>
              <a:ea typeface="LXGW WenKai" panose="02020500000000000000" pitchFamily="18" charset="-120"/>
            </a:endParaRPr>
          </a:p>
        </p:txBody>
      </p:sp>
      <p:pic>
        <p:nvPicPr>
          <p:cNvPr id="4" name="圖片 3" descr="一張含有 文字, 圓形, 標誌, 字型 的圖片&#10;&#10;自動產生的描述">
            <a:extLst>
              <a:ext uri="{FF2B5EF4-FFF2-40B4-BE49-F238E27FC236}">
                <a16:creationId xmlns:a16="http://schemas.microsoft.com/office/drawing/2014/main" id="{28DCF316-9547-467D-D545-5BDEB1674081}"/>
              </a:ext>
            </a:extLst>
          </p:cNvPr>
          <p:cNvPicPr>
            <a:picLocks noChangeAspect="1"/>
          </p:cNvPicPr>
          <p:nvPr/>
        </p:nvPicPr>
        <p:blipFill>
          <a:blip r:embed="rId4"/>
          <a:stretch>
            <a:fillRect/>
          </a:stretch>
        </p:blipFill>
        <p:spPr>
          <a:xfrm>
            <a:off x="6571234" y="1457767"/>
            <a:ext cx="4420273" cy="4688738"/>
          </a:xfrm>
          <a:prstGeom prst="rect">
            <a:avLst/>
          </a:prstGeom>
        </p:spPr>
      </p:pic>
      <p:sp>
        <p:nvSpPr>
          <p:cNvPr id="3" name="矩形 2">
            <a:extLst>
              <a:ext uri="{FF2B5EF4-FFF2-40B4-BE49-F238E27FC236}">
                <a16:creationId xmlns:a16="http://schemas.microsoft.com/office/drawing/2014/main" id="{89791E67-D683-EC03-CDB9-FD278DB2269A}"/>
              </a:ext>
            </a:extLst>
          </p:cNvPr>
          <p:cNvSpPr/>
          <p:nvPr/>
        </p:nvSpPr>
        <p:spPr>
          <a:xfrm>
            <a:off x="7324672" y="2213781"/>
            <a:ext cx="2749471" cy="3170099"/>
          </a:xfrm>
          <a:prstGeom prst="rect">
            <a:avLst/>
          </a:prstGeom>
          <a:noFill/>
        </p:spPr>
        <p:txBody>
          <a:bodyPr wrap="none" lIns="91440" tIns="45720" rIns="91440" bIns="45720">
            <a:spAutoFit/>
          </a:bodyPr>
          <a:lstStyle/>
          <a:p>
            <a:pPr algn="ctr"/>
            <a:r>
              <a:rPr lang="zh-TW" altLang="en-US" sz="20000" b="0" cap="none" spc="0">
                <a:ln w="0"/>
                <a:solidFill>
                  <a:srgbClr val="790BA5"/>
                </a:solidFill>
                <a:effectLst>
                  <a:outerShdw blurRad="38100" dist="19050" dir="2700000" algn="tl" rotWithShape="0">
                    <a:schemeClr val="dk1">
                      <a:alpha val="40000"/>
                    </a:schemeClr>
                  </a:outerShdw>
                </a:effectLst>
              </a:rPr>
              <a:t>人</a:t>
            </a:r>
          </a:p>
        </p:txBody>
      </p:sp>
      <p:sp>
        <p:nvSpPr>
          <p:cNvPr id="10" name="投影片編號版面配置區 9">
            <a:extLst>
              <a:ext uri="{FF2B5EF4-FFF2-40B4-BE49-F238E27FC236}">
                <a16:creationId xmlns:a16="http://schemas.microsoft.com/office/drawing/2014/main" id="{B1966490-D84C-CEBA-7502-08EB037AF6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500" b="0" i="0" u="none" strike="noStrike" cap="none">
                <a:solidFill>
                  <a:srgbClr val="FFFF00"/>
                </a:solidFill>
                <a:latin typeface="俐方體11號" pitchFamily="2" charset="-120"/>
                <a:ea typeface="俐方體11號" pitchFamily="2" charset="-12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AEDCB7AC-C157-4D97-830C-8E7E733073A7}" type="slidenum">
              <a:rPr lang="zh-TW" altLang="en-US" smtClean="0"/>
              <a:pPr/>
              <a:t>10</a:t>
            </a:fld>
            <a:endParaRPr lang="zh-TW" altLang="en-US"/>
          </a:p>
        </p:txBody>
      </p:sp>
    </p:spTree>
    <p:extLst>
      <p:ext uri="{BB962C8B-B14F-4D97-AF65-F5344CB8AC3E}">
        <p14:creationId xmlns:p14="http://schemas.microsoft.com/office/powerpoint/2010/main" val="47105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descr="一張含有 戶外, 街道, 文字, 建築 的圖片&#10;&#10;自動產生的描述">
            <a:extLst>
              <a:ext uri="{FF2B5EF4-FFF2-40B4-BE49-F238E27FC236}">
                <a16:creationId xmlns:a16="http://schemas.microsoft.com/office/drawing/2014/main" id="{FAD922A3-761A-350F-D232-4501EDE09358}"/>
              </a:ext>
            </a:extLst>
          </p:cNvPr>
          <p:cNvPicPr>
            <a:picLocks noGrp="1" noRot="1" noChangeAspect="1" noMove="1" noResize="1" noEditPoints="1" noAdjustHandles="1" noChangeArrowheads="1" noChangeShapeType="1" noCrop="1"/>
          </p:cNvPicPr>
          <p:nvPr/>
        </p:nvPicPr>
        <p:blipFill>
          <a:blip r:embed="rId2">
            <a:extLst>
              <a:ext uri="{BEBA8EAE-BF5A-486C-A8C5-ECC9F3942E4B}">
                <a14:imgProps xmlns:a14="http://schemas.microsoft.com/office/drawing/2010/main">
                  <a14:imgLayer r:embed="rId3">
                    <a14:imgEffect>
                      <a14:artisticBlur radius="42"/>
                    </a14:imgEffect>
                  </a14:imgLayer>
                </a14:imgProps>
              </a:ext>
              <a:ext uri="{28A0092B-C50C-407E-A947-70E740481C1C}">
                <a14:useLocalDpi xmlns:a14="http://schemas.microsoft.com/office/drawing/2010/main" val="0"/>
              </a:ext>
            </a:extLst>
          </a:blip>
          <a:stretch>
            <a:fillRect/>
          </a:stretch>
        </p:blipFill>
        <p:spPr>
          <a:xfrm>
            <a:off x="-818536" y="-2038887"/>
            <a:ext cx="13829071" cy="10575068"/>
          </a:xfrm>
          <a:prstGeom prst="rect">
            <a:avLst/>
          </a:prstGeom>
        </p:spPr>
      </p:pic>
      <p:sp>
        <p:nvSpPr>
          <p:cNvPr id="6" name="文字方塊 5">
            <a:extLst>
              <a:ext uri="{FF2B5EF4-FFF2-40B4-BE49-F238E27FC236}">
                <a16:creationId xmlns:a16="http://schemas.microsoft.com/office/drawing/2014/main" id="{1647C66E-7811-957C-15CE-B8B0F642F59F}"/>
              </a:ext>
            </a:extLst>
          </p:cNvPr>
          <p:cNvSpPr txBox="1"/>
          <p:nvPr/>
        </p:nvSpPr>
        <p:spPr>
          <a:xfrm>
            <a:off x="1746025" y="2862428"/>
            <a:ext cx="7944254" cy="1477328"/>
          </a:xfrm>
          <a:prstGeom prst="rect">
            <a:avLst/>
          </a:prstGeom>
          <a:noFill/>
        </p:spPr>
        <p:txBody>
          <a:bodyPr wrap="square">
            <a:spAutoFit/>
          </a:bodyPr>
          <a:lstStyle/>
          <a:p>
            <a:endParaRPr lang="zh-TW" altLang="en-US" sz="9000"/>
          </a:p>
        </p:txBody>
      </p:sp>
      <p:sp>
        <p:nvSpPr>
          <p:cNvPr id="12" name="矩形 11">
            <a:extLst>
              <a:ext uri="{FF2B5EF4-FFF2-40B4-BE49-F238E27FC236}">
                <a16:creationId xmlns:a16="http://schemas.microsoft.com/office/drawing/2014/main" id="{01C4CF2D-6CC8-40A1-EFBC-92ACFA066623}"/>
              </a:ext>
            </a:extLst>
          </p:cNvPr>
          <p:cNvSpPr>
            <a:spLocks noGrp="1" noRot="1" noMove="1" noResize="1" noEditPoints="1" noAdjustHandles="1" noChangeArrowheads="1" noChangeShapeType="1"/>
          </p:cNvSpPr>
          <p:nvPr/>
        </p:nvSpPr>
        <p:spPr>
          <a:xfrm>
            <a:off x="-627537" y="487217"/>
            <a:ext cx="13228805" cy="6857999"/>
          </a:xfrm>
          <a:prstGeom prst="rect">
            <a:avLst/>
          </a:prstGeom>
          <a:solidFill>
            <a:srgbClr val="F5F5F7">
              <a:alpha val="82000"/>
            </a:srgbClr>
          </a:solidFill>
          <a:ln>
            <a:solidFill>
              <a:schemeClr val="bg1"/>
            </a:solidFill>
          </a:ln>
          <a:effectLst>
            <a:softEdge rad="635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A7A7A9"/>
              </a:solidFill>
            </a:endParaRPr>
          </a:p>
        </p:txBody>
      </p:sp>
      <p:sp>
        <p:nvSpPr>
          <p:cNvPr id="11" name="矩形 10">
            <a:extLst>
              <a:ext uri="{FF2B5EF4-FFF2-40B4-BE49-F238E27FC236}">
                <a16:creationId xmlns:a16="http://schemas.microsoft.com/office/drawing/2014/main" id="{A1E0D524-53B5-51DE-34B9-3BA593AB4B61}"/>
              </a:ext>
            </a:extLst>
          </p:cNvPr>
          <p:cNvSpPr/>
          <p:nvPr/>
        </p:nvSpPr>
        <p:spPr>
          <a:xfrm>
            <a:off x="154377" y="490603"/>
            <a:ext cx="11630527" cy="6858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副標題 13">
            <a:extLst>
              <a:ext uri="{FF2B5EF4-FFF2-40B4-BE49-F238E27FC236}">
                <a16:creationId xmlns:a16="http://schemas.microsoft.com/office/drawing/2014/main" id="{F3D55B70-9C57-DC5D-D148-26559F463F93}"/>
              </a:ext>
            </a:extLst>
          </p:cNvPr>
          <p:cNvSpPr txBox="1">
            <a:spLocks/>
          </p:cNvSpPr>
          <p:nvPr/>
        </p:nvSpPr>
        <p:spPr>
          <a:xfrm>
            <a:off x="611443" y="3290010"/>
            <a:ext cx="11222244" cy="109077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ctr" rtl="0">
              <a:lnSpc>
                <a:spcPct val="90000"/>
              </a:lnSpc>
              <a:spcBef>
                <a:spcPts val="1000"/>
              </a:spcBef>
              <a:spcAft>
                <a:spcPts val="0"/>
              </a:spcAft>
              <a:buClr>
                <a:schemeClr val="dk1"/>
              </a:buClr>
              <a:buSzPts val="2800"/>
              <a:buFont typeface="Arial"/>
              <a:buNone/>
              <a:defRPr sz="2400" b="0" i="0" u="none" strike="noStrike" cap="none">
                <a:solidFill>
                  <a:schemeClr val="dk1"/>
                </a:solidFill>
                <a:latin typeface="Arial"/>
                <a:ea typeface="Arial"/>
                <a:cs typeface="Arial"/>
                <a:sym typeface="Arial"/>
              </a:defRPr>
            </a:lvl1pPr>
            <a:lvl2pPr marL="457200" marR="0" lvl="1" indent="0" algn="ctr" rtl="0">
              <a:lnSpc>
                <a:spcPct val="90000"/>
              </a:lnSpc>
              <a:spcBef>
                <a:spcPts val="500"/>
              </a:spcBef>
              <a:spcAft>
                <a:spcPts val="0"/>
              </a:spcAft>
              <a:buClr>
                <a:schemeClr val="dk1"/>
              </a:buClr>
              <a:buSzPts val="2400"/>
              <a:buFont typeface="Arial"/>
              <a:buNone/>
              <a:defRPr sz="2000" b="0" i="0" u="none" strike="noStrike" cap="none">
                <a:solidFill>
                  <a:schemeClr val="dk1"/>
                </a:solidFill>
                <a:latin typeface="Arial"/>
                <a:ea typeface="Arial"/>
                <a:cs typeface="Arial"/>
                <a:sym typeface="Arial"/>
              </a:defRPr>
            </a:lvl2pPr>
            <a:lvl3pPr marL="914400" marR="0" lvl="2" indent="0" algn="ctr" rtl="0">
              <a:lnSpc>
                <a:spcPct val="90000"/>
              </a:lnSpc>
              <a:spcBef>
                <a:spcPts val="500"/>
              </a:spcBef>
              <a:spcAft>
                <a:spcPts val="0"/>
              </a:spcAft>
              <a:buClr>
                <a:schemeClr val="dk1"/>
              </a:buClr>
              <a:buSzPts val="2000"/>
              <a:buFont typeface="Arial"/>
              <a:buNone/>
              <a:defRPr sz="1800" b="0" i="0" u="none" strike="noStrike" cap="none">
                <a:solidFill>
                  <a:schemeClr val="dk1"/>
                </a:solidFill>
                <a:latin typeface="Arial"/>
                <a:ea typeface="Arial"/>
                <a:cs typeface="Arial"/>
                <a:sym typeface="Arial"/>
              </a:defRPr>
            </a:lvl3pPr>
            <a:lvl4pPr marL="1371600" marR="0" lvl="3"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9pPr>
          </a:lstStyle>
          <a:p>
            <a:r>
              <a:rPr lang="en-US" altLang="zh-TW" sz="9000" dirty="0">
                <a:solidFill>
                  <a:schemeClr val="bg1">
                    <a:lumMod val="75000"/>
                  </a:schemeClr>
                </a:solidFill>
                <a:latin typeface="俐方體11號" pitchFamily="2" charset="-120"/>
                <a:ea typeface="俐方體11號" pitchFamily="2" charset="-120"/>
              </a:rPr>
              <a:t>Mail Detector 7 Day</a:t>
            </a:r>
            <a:endParaRPr lang="zh-TW" altLang="en-US" sz="9000" b="1" dirty="0">
              <a:solidFill>
                <a:schemeClr val="bg1">
                  <a:lumMod val="75000"/>
                </a:schemeClr>
              </a:solidFill>
              <a:latin typeface="俐方體11號" pitchFamily="2" charset="-120"/>
              <a:ea typeface="俐方體11號" pitchFamily="2" charset="-120"/>
            </a:endParaRPr>
          </a:p>
        </p:txBody>
      </p:sp>
      <p:sp>
        <p:nvSpPr>
          <p:cNvPr id="21" name="副標題 13">
            <a:extLst>
              <a:ext uri="{FF2B5EF4-FFF2-40B4-BE49-F238E27FC236}">
                <a16:creationId xmlns:a16="http://schemas.microsoft.com/office/drawing/2014/main" id="{5FB840DA-B9D9-B20D-E0CD-EDC024BA57F6}"/>
              </a:ext>
            </a:extLst>
          </p:cNvPr>
          <p:cNvSpPr txBox="1">
            <a:spLocks/>
          </p:cNvSpPr>
          <p:nvPr/>
        </p:nvSpPr>
        <p:spPr>
          <a:xfrm>
            <a:off x="484878" y="3326386"/>
            <a:ext cx="11222244" cy="1090774"/>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ctr" rtl="0">
              <a:lnSpc>
                <a:spcPct val="90000"/>
              </a:lnSpc>
              <a:spcBef>
                <a:spcPts val="1000"/>
              </a:spcBef>
              <a:spcAft>
                <a:spcPts val="0"/>
              </a:spcAft>
              <a:buClr>
                <a:schemeClr val="dk1"/>
              </a:buClr>
              <a:buSzPts val="2800"/>
              <a:buFont typeface="Arial"/>
              <a:buNone/>
              <a:defRPr sz="2400" b="0" i="0" u="none" strike="noStrike" cap="none">
                <a:solidFill>
                  <a:schemeClr val="dk1"/>
                </a:solidFill>
                <a:latin typeface="Arial"/>
                <a:ea typeface="Arial"/>
                <a:cs typeface="Arial"/>
                <a:sym typeface="Arial"/>
              </a:defRPr>
            </a:lvl1pPr>
            <a:lvl2pPr marL="457200" marR="0" lvl="1" indent="0" algn="ctr" rtl="0">
              <a:lnSpc>
                <a:spcPct val="90000"/>
              </a:lnSpc>
              <a:spcBef>
                <a:spcPts val="500"/>
              </a:spcBef>
              <a:spcAft>
                <a:spcPts val="0"/>
              </a:spcAft>
              <a:buClr>
                <a:schemeClr val="dk1"/>
              </a:buClr>
              <a:buSzPts val="2400"/>
              <a:buFont typeface="Arial"/>
              <a:buNone/>
              <a:defRPr sz="2000" b="0" i="0" u="none" strike="noStrike" cap="none">
                <a:solidFill>
                  <a:schemeClr val="dk1"/>
                </a:solidFill>
                <a:latin typeface="Arial"/>
                <a:ea typeface="Arial"/>
                <a:cs typeface="Arial"/>
                <a:sym typeface="Arial"/>
              </a:defRPr>
            </a:lvl2pPr>
            <a:lvl3pPr marL="914400" marR="0" lvl="2" indent="0" algn="ctr" rtl="0">
              <a:lnSpc>
                <a:spcPct val="90000"/>
              </a:lnSpc>
              <a:spcBef>
                <a:spcPts val="500"/>
              </a:spcBef>
              <a:spcAft>
                <a:spcPts val="0"/>
              </a:spcAft>
              <a:buClr>
                <a:schemeClr val="dk1"/>
              </a:buClr>
              <a:buSzPts val="2000"/>
              <a:buFont typeface="Arial"/>
              <a:buNone/>
              <a:defRPr sz="1800" b="0" i="0" u="none" strike="noStrike" cap="none">
                <a:solidFill>
                  <a:schemeClr val="dk1"/>
                </a:solidFill>
                <a:latin typeface="Arial"/>
                <a:ea typeface="Arial"/>
                <a:cs typeface="Arial"/>
                <a:sym typeface="Arial"/>
              </a:defRPr>
            </a:lvl3pPr>
            <a:lvl4pPr marL="1371600" marR="0" lvl="3"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spcAft>
                <a:spcPts val="0"/>
              </a:spcAft>
              <a:buClr>
                <a:schemeClr val="dk1"/>
              </a:buClr>
              <a:buSzPts val="1800"/>
              <a:buFont typeface="Arial"/>
              <a:buNone/>
              <a:defRPr sz="1600" b="0" i="0" u="none" strike="noStrike" cap="none">
                <a:solidFill>
                  <a:schemeClr val="dk1"/>
                </a:solidFill>
                <a:latin typeface="Arial"/>
                <a:ea typeface="Arial"/>
                <a:cs typeface="Arial"/>
                <a:sym typeface="Arial"/>
              </a:defRPr>
            </a:lvl9pPr>
          </a:lstStyle>
          <a:p>
            <a:r>
              <a:rPr lang="en-US" altLang="zh-TW" sz="9000" dirty="0">
                <a:solidFill>
                  <a:schemeClr val="tx1"/>
                </a:solidFill>
                <a:latin typeface="俐方體11號" pitchFamily="2" charset="-120"/>
                <a:ea typeface="俐方體11號" pitchFamily="2" charset="-120"/>
              </a:rPr>
              <a:t>Mail Detector 7 Day</a:t>
            </a:r>
            <a:endParaRPr lang="zh-TW" altLang="en-US" sz="9000" b="1" dirty="0">
              <a:solidFill>
                <a:schemeClr val="bg1"/>
              </a:solidFill>
              <a:latin typeface="俐方體11號" pitchFamily="2" charset="-120"/>
              <a:ea typeface="俐方體11號" pitchFamily="2" charset="-120"/>
            </a:endParaRPr>
          </a:p>
        </p:txBody>
      </p:sp>
    </p:spTree>
    <p:extLst>
      <p:ext uri="{BB962C8B-B14F-4D97-AF65-F5344CB8AC3E}">
        <p14:creationId xmlns:p14="http://schemas.microsoft.com/office/powerpoint/2010/main" val="165509055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圓角 6">
            <a:extLst>
              <a:ext uri="{FF2B5EF4-FFF2-40B4-BE49-F238E27FC236}">
                <a16:creationId xmlns:a16="http://schemas.microsoft.com/office/drawing/2014/main" id="{25392B96-170C-BDDA-CDC2-E5E42A8BB987}"/>
              </a:ext>
            </a:extLst>
          </p:cNvPr>
          <p:cNvSpPr/>
          <p:nvPr/>
        </p:nvSpPr>
        <p:spPr>
          <a:xfrm>
            <a:off x="7480645" y="1089610"/>
            <a:ext cx="3938653" cy="5043947"/>
          </a:xfrm>
          <a:prstGeom prst="roundRect">
            <a:avLst/>
          </a:prstGeom>
          <a:solidFill>
            <a:srgbClr val="F6F600">
              <a:alpha val="607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FFFF00">
                  <a:alpha val="30000"/>
                </a:srgbClr>
              </a:solidFill>
            </a:endParaRPr>
          </a:p>
        </p:txBody>
      </p:sp>
      <p:pic>
        <p:nvPicPr>
          <p:cNvPr id="9" name="圖片 8" descr="Unveiling the AI-powered cybersecurity guardian: A deep dive into the  evolution of VirusTotal | Devoteam G Cloud">
            <a:extLst>
              <a:ext uri="{FF2B5EF4-FFF2-40B4-BE49-F238E27FC236}">
                <a16:creationId xmlns:a16="http://schemas.microsoft.com/office/drawing/2014/main" id="{ACAF372C-CA5B-7AAE-2144-A81590D1094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2000" contrast="98000"/>
                    </a14:imgEffect>
                  </a14:imgLayer>
                </a14:imgProps>
              </a:ext>
            </a:extLst>
          </a:blip>
          <a:srcRect l="5229" t="29651" r="5229" b="27907"/>
          <a:stretch/>
        </p:blipFill>
        <p:spPr>
          <a:xfrm>
            <a:off x="8371081" y="3422024"/>
            <a:ext cx="2373280" cy="6465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圖片 9" descr="MailTracker by Hunter: A Simple Email Tracking for Gmail - WizardSourcer">
            <a:extLst>
              <a:ext uri="{FF2B5EF4-FFF2-40B4-BE49-F238E27FC236}">
                <a16:creationId xmlns:a16="http://schemas.microsoft.com/office/drawing/2014/main" id="{94F975D0-5394-1C76-6D18-D40A11982841}"/>
              </a:ext>
            </a:extLst>
          </p:cNvPr>
          <p:cNvPicPr>
            <a:picLocks noChangeAspect="1"/>
          </p:cNvPicPr>
          <p:nvPr/>
        </p:nvPicPr>
        <p:blipFill>
          <a:blip r:embed="rId5"/>
          <a:srcRect l="21895" t="26205" r="20261" b="25295"/>
          <a:stretch/>
        </p:blipFill>
        <p:spPr>
          <a:xfrm>
            <a:off x="8369129" y="2170470"/>
            <a:ext cx="2375232" cy="109877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圖片 5" descr="一張含有 螢幕擷取畫面, 鮮豔, Rectangle, 圖形 的圖片&#10;&#10;自動產生的描述">
            <a:extLst>
              <a:ext uri="{FF2B5EF4-FFF2-40B4-BE49-F238E27FC236}">
                <a16:creationId xmlns:a16="http://schemas.microsoft.com/office/drawing/2014/main" id="{1FD856B8-0423-2EFC-AE10-AF8C20E9B5FA}"/>
              </a:ext>
            </a:extLst>
          </p:cNvPr>
          <p:cNvPicPr>
            <a:picLocks noChangeAspect="1"/>
          </p:cNvPicPr>
          <p:nvPr/>
        </p:nvPicPr>
        <p:blipFill>
          <a:blip r:embed="rId6"/>
          <a:stretch>
            <a:fillRect/>
          </a:stretch>
        </p:blipFill>
        <p:spPr>
          <a:xfrm>
            <a:off x="378846" y="2768587"/>
            <a:ext cx="2032932" cy="2032932"/>
          </a:xfrm>
          <a:prstGeom prst="rect">
            <a:avLst/>
          </a:prstGeom>
        </p:spPr>
      </p:pic>
      <p:pic>
        <p:nvPicPr>
          <p:cNvPr id="8" name="圖片 7" descr="Tampermonkey官方下载_Tampermonkey官方下载电脑版_华军软件园">
            <a:extLst>
              <a:ext uri="{FF2B5EF4-FFF2-40B4-BE49-F238E27FC236}">
                <a16:creationId xmlns:a16="http://schemas.microsoft.com/office/drawing/2014/main" id="{F304FA8B-AC25-DFF2-2FC1-60957327742F}"/>
              </a:ext>
            </a:extLst>
          </p:cNvPr>
          <p:cNvPicPr>
            <a:picLocks noChangeAspect="1"/>
          </p:cNvPicPr>
          <p:nvPr/>
        </p:nvPicPr>
        <p:blipFill>
          <a:blip r:embed="rId7"/>
          <a:stretch>
            <a:fillRect/>
          </a:stretch>
        </p:blipFill>
        <p:spPr>
          <a:xfrm>
            <a:off x="1510950" y="4068546"/>
            <a:ext cx="1742304" cy="10820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1" name="矩形 10">
            <a:extLst>
              <a:ext uri="{FF2B5EF4-FFF2-40B4-BE49-F238E27FC236}">
                <a16:creationId xmlns:a16="http://schemas.microsoft.com/office/drawing/2014/main" id="{8979F161-297D-78E3-1990-470AE3A657DE}"/>
              </a:ext>
            </a:extLst>
          </p:cNvPr>
          <p:cNvSpPr/>
          <p:nvPr/>
        </p:nvSpPr>
        <p:spPr>
          <a:xfrm>
            <a:off x="8643915" y="1075381"/>
            <a:ext cx="1646605" cy="923330"/>
          </a:xfrm>
          <a:prstGeom prst="rect">
            <a:avLst/>
          </a:prstGeom>
          <a:noFill/>
        </p:spPr>
        <p:txBody>
          <a:bodyPr wrap="none" lIns="91440" tIns="45720" rIns="91440" bIns="45720">
            <a:spAutoFit/>
          </a:bodyPr>
          <a:lstStyle/>
          <a:p>
            <a:pPr algn="ctr"/>
            <a:r>
              <a:rPr lang="en-US" altLang="zh-TW" sz="5400" b="0" cap="none" spc="0">
                <a:ln w="0"/>
                <a:solidFill>
                  <a:schemeClr val="tx1"/>
                </a:solidFill>
                <a:effectLst>
                  <a:outerShdw blurRad="38100" dist="19050" dir="2700000" algn="tl" rotWithShape="0">
                    <a:schemeClr val="dk1">
                      <a:alpha val="40000"/>
                    </a:schemeClr>
                  </a:outerShdw>
                </a:effectLst>
                <a:latin typeface="jf open 粉圓 2.0" panose="020B0000000000000000" pitchFamily="34" charset="-120"/>
                <a:ea typeface="jf open 粉圓 2.0" panose="020B0000000000000000" pitchFamily="34" charset="-120"/>
              </a:rPr>
              <a:t>APIs</a:t>
            </a:r>
            <a:endParaRPr lang="zh-TW" altLang="en-US" sz="5400" b="0" cap="none" spc="0">
              <a:ln w="0"/>
              <a:solidFill>
                <a:schemeClr val="tx1"/>
              </a:solidFill>
              <a:effectLst>
                <a:outerShdw blurRad="38100" dist="19050" dir="2700000" algn="tl" rotWithShape="0">
                  <a:schemeClr val="dk1">
                    <a:alpha val="40000"/>
                  </a:schemeClr>
                </a:outerShdw>
              </a:effectLst>
              <a:latin typeface="jf open 粉圓 2.0" panose="020B0000000000000000" pitchFamily="34" charset="-120"/>
              <a:ea typeface="jf open 粉圓 2.0" panose="020B0000000000000000" pitchFamily="34" charset="-120"/>
            </a:endParaRPr>
          </a:p>
        </p:txBody>
      </p:sp>
      <p:sp>
        <p:nvSpPr>
          <p:cNvPr id="14" name="矩形 13">
            <a:extLst>
              <a:ext uri="{FF2B5EF4-FFF2-40B4-BE49-F238E27FC236}">
                <a16:creationId xmlns:a16="http://schemas.microsoft.com/office/drawing/2014/main" id="{8D88CA02-FEFD-49E5-609E-9181928EE19D}"/>
              </a:ext>
            </a:extLst>
          </p:cNvPr>
          <p:cNvSpPr/>
          <p:nvPr/>
        </p:nvSpPr>
        <p:spPr>
          <a:xfrm>
            <a:off x="1440209" y="2012042"/>
            <a:ext cx="6040436" cy="707886"/>
          </a:xfrm>
          <a:prstGeom prst="rect">
            <a:avLst/>
          </a:prstGeom>
          <a:noFill/>
        </p:spPr>
        <p:txBody>
          <a:bodyPr wrap="square" lIns="91440" tIns="45720" rIns="91440" bIns="45720">
            <a:spAutoFit/>
          </a:bodyPr>
          <a:lstStyle/>
          <a:p>
            <a:pPr algn="ctr"/>
            <a:r>
              <a:rPr lang="zh-TW" altLang="en-US" sz="4000" b="1">
                <a:latin typeface="Zhuque Fangsong (technical pre" panose="020B0604020202020204" pitchFamily="2" charset="-122"/>
                <a:ea typeface="Zhuque Fangsong (technical pre" panose="020B0604020202020204" pitchFamily="2" charset="-122"/>
              </a:rPr>
              <a:t>這則郵件的可信度如何？</a:t>
            </a:r>
            <a:r>
              <a:rPr lang="en-US" altLang="zh-TW" sz="4000" b="1">
                <a:latin typeface="Zhuque Fangsong (technical pre" panose="020B0604020202020204" pitchFamily="2" charset="-122"/>
                <a:ea typeface="Zhuque Fangsong (technical pre" panose="020B0604020202020204" pitchFamily="2" charset="-122"/>
              </a:rPr>
              <a:t> </a:t>
            </a:r>
            <a:endParaRPr lang="zh-TW" altLang="en-US" sz="4000" b="1">
              <a:latin typeface="Zhuque Fangsong (technical pre" panose="020B0604020202020204" pitchFamily="2" charset="-122"/>
              <a:ea typeface="Zhuque Fangsong (technical pre" panose="020B0604020202020204" pitchFamily="2" charset="-122"/>
            </a:endParaRPr>
          </a:p>
        </p:txBody>
      </p:sp>
      <p:cxnSp>
        <p:nvCxnSpPr>
          <p:cNvPr id="15" name="直線單箭頭接點 14">
            <a:extLst>
              <a:ext uri="{FF2B5EF4-FFF2-40B4-BE49-F238E27FC236}">
                <a16:creationId xmlns:a16="http://schemas.microsoft.com/office/drawing/2014/main" id="{AE5317E5-EFBA-32C6-6377-76CC4BE7FFC3}"/>
              </a:ext>
            </a:extLst>
          </p:cNvPr>
          <p:cNvCxnSpPr>
            <a:cxnSpLocks/>
          </p:cNvCxnSpPr>
          <p:nvPr/>
        </p:nvCxnSpPr>
        <p:spPr>
          <a:xfrm flipH="1">
            <a:off x="3421626" y="4248521"/>
            <a:ext cx="3750173"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D801DF0E-B360-C944-4048-635FD93FBE7A}"/>
              </a:ext>
            </a:extLst>
          </p:cNvPr>
          <p:cNvSpPr/>
          <p:nvPr/>
        </p:nvSpPr>
        <p:spPr>
          <a:xfrm>
            <a:off x="3919572" y="4480023"/>
            <a:ext cx="2754280" cy="707886"/>
          </a:xfrm>
          <a:prstGeom prst="rect">
            <a:avLst/>
          </a:prstGeom>
          <a:noFill/>
        </p:spPr>
        <p:txBody>
          <a:bodyPr wrap="none" lIns="91440" tIns="45720" rIns="91440" bIns="45720">
            <a:spAutoFit/>
          </a:bodyPr>
          <a:lstStyle/>
          <a:p>
            <a:pPr algn="ctr"/>
            <a:r>
              <a:rPr lang="zh-TW" altLang="en-US" sz="4000" b="1">
                <a:latin typeface="Zhuque Fangsong (technical pre" panose="020B0604020202020204" pitchFamily="2" charset="-122"/>
                <a:ea typeface="Zhuque Fangsong (technical pre" panose="020B0604020202020204" pitchFamily="2" charset="-122"/>
              </a:rPr>
              <a:t>我覺得</a:t>
            </a:r>
            <a:r>
              <a:rPr lang="en-US" altLang="zh-TW" sz="4000" b="1">
                <a:latin typeface="Zhuque Fangsong (technical pre" panose="020B0604020202020204" pitchFamily="2" charset="-122"/>
                <a:ea typeface="Zhuque Fangsong (technical pre" panose="020B0604020202020204" pitchFamily="2" charset="-122"/>
              </a:rPr>
              <a:t>……</a:t>
            </a:r>
            <a:endParaRPr lang="zh-TW" altLang="en-US" sz="4000" b="1">
              <a:latin typeface="Zhuque Fangsong (technical pre" panose="020B0604020202020204" pitchFamily="2" charset="-122"/>
              <a:ea typeface="Zhuque Fangsong (technical pre" panose="020B0604020202020204" pitchFamily="2" charset="-122"/>
            </a:endParaRPr>
          </a:p>
        </p:txBody>
      </p:sp>
      <p:cxnSp>
        <p:nvCxnSpPr>
          <p:cNvPr id="18" name="直線單箭頭接點 17">
            <a:extLst>
              <a:ext uri="{FF2B5EF4-FFF2-40B4-BE49-F238E27FC236}">
                <a16:creationId xmlns:a16="http://schemas.microsoft.com/office/drawing/2014/main" id="{ED14D77F-B87D-AB93-8EBD-17F8C2B75010}"/>
              </a:ext>
            </a:extLst>
          </p:cNvPr>
          <p:cNvCxnSpPr>
            <a:cxnSpLocks/>
          </p:cNvCxnSpPr>
          <p:nvPr/>
        </p:nvCxnSpPr>
        <p:spPr>
          <a:xfrm>
            <a:off x="3421626" y="3473416"/>
            <a:ext cx="3750173"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 name="圖片 1" descr="Using OpenAI-ChatGPT with Drafts - Integration Guides - Drafts Community">
            <a:extLst>
              <a:ext uri="{FF2B5EF4-FFF2-40B4-BE49-F238E27FC236}">
                <a16:creationId xmlns:a16="http://schemas.microsoft.com/office/drawing/2014/main" id="{B1A57E99-8805-71F4-C9F3-B88F5AA3CAF4}"/>
              </a:ext>
            </a:extLst>
          </p:cNvPr>
          <p:cNvPicPr>
            <a:picLocks noChangeAspect="1"/>
          </p:cNvPicPr>
          <p:nvPr/>
        </p:nvPicPr>
        <p:blipFill>
          <a:blip r:embed="rId8"/>
          <a:stretch>
            <a:fillRect/>
          </a:stretch>
        </p:blipFill>
        <p:spPr>
          <a:xfrm>
            <a:off x="8316698" y="4248521"/>
            <a:ext cx="2427663" cy="164360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投影片編號版面配置區 2">
            <a:extLst>
              <a:ext uri="{FF2B5EF4-FFF2-40B4-BE49-F238E27FC236}">
                <a16:creationId xmlns:a16="http://schemas.microsoft.com/office/drawing/2014/main" id="{0C078181-AB50-4BEE-5A9C-B357154AA1FA}"/>
              </a:ext>
            </a:extLst>
          </p:cNvPr>
          <p:cNvSpPr>
            <a:spLocks noGrp="1"/>
          </p:cNvSpPr>
          <p:nvPr>
            <p:ph type="sldNum" sz="quarter" idx="4"/>
          </p:nvPr>
        </p:nvSpPr>
        <p:spPr/>
        <p:txBody>
          <a:bodyPr/>
          <a:lstStyle/>
          <a:p>
            <a:fld id="{AEDCB7AC-C157-4D97-830C-8E7E733073A7}" type="slidenum">
              <a:rPr lang="zh-TW" altLang="en-US" smtClean="0"/>
              <a:pPr/>
              <a:t>3</a:t>
            </a:fld>
            <a:endParaRPr lang="zh-TW" altLang="en-US"/>
          </a:p>
        </p:txBody>
      </p:sp>
      <p:sp>
        <p:nvSpPr>
          <p:cNvPr id="4" name="橢圓 12">
            <a:extLst>
              <a:ext uri="{FF2B5EF4-FFF2-40B4-BE49-F238E27FC236}">
                <a16:creationId xmlns:a16="http://schemas.microsoft.com/office/drawing/2014/main" id="{725C1C4B-E598-57FB-8B32-1A99B4C510E6}"/>
              </a:ext>
            </a:extLst>
          </p:cNvPr>
          <p:cNvSpPr/>
          <p:nvPr/>
        </p:nvSpPr>
        <p:spPr>
          <a:xfrm>
            <a:off x="14470322" y="-5239428"/>
            <a:ext cx="5747651" cy="5747651"/>
          </a:xfrm>
          <a:prstGeom prst="ellipse">
            <a:avLst/>
          </a:prstGeom>
          <a:solidFill>
            <a:srgbClr val="FFFF00"/>
          </a:solidFill>
          <a:ln w="12700">
            <a:miter lim="400000"/>
          </a:ln>
        </p:spPr>
        <p:txBody>
          <a:bodyPr lIns="45719" rIns="45719" anchor="ctr"/>
          <a:lstStyle/>
          <a:p>
            <a:pPr algn="ctr">
              <a:defRPr>
                <a:solidFill>
                  <a:srgbClr val="FFFFFF"/>
                </a:solidFill>
              </a:defRPr>
            </a:pPr>
            <a:endParaRPr/>
          </a:p>
        </p:txBody>
      </p:sp>
      <p:sp>
        <p:nvSpPr>
          <p:cNvPr id="5" name="橢圓 15">
            <a:extLst>
              <a:ext uri="{FF2B5EF4-FFF2-40B4-BE49-F238E27FC236}">
                <a16:creationId xmlns:a16="http://schemas.microsoft.com/office/drawing/2014/main" id="{BBEB7B27-B5DA-82B2-C3C5-F6A2B5B20D49}"/>
              </a:ext>
            </a:extLst>
          </p:cNvPr>
          <p:cNvSpPr/>
          <p:nvPr/>
        </p:nvSpPr>
        <p:spPr>
          <a:xfrm>
            <a:off x="823687" y="-8165518"/>
            <a:ext cx="5272312" cy="5272313"/>
          </a:xfrm>
          <a:prstGeom prst="ellipse">
            <a:avLst/>
          </a:prstGeom>
          <a:solidFill>
            <a:srgbClr val="DBDBDB"/>
          </a:solidFill>
          <a:ln w="12700">
            <a:miter lim="400000"/>
          </a:ln>
        </p:spPr>
        <p:txBody>
          <a:bodyPr lIns="45719" rIns="45719" anchor="ctr"/>
          <a:lstStyle/>
          <a:p>
            <a:pPr algn="ctr">
              <a:defRPr>
                <a:solidFill>
                  <a:srgbClr val="FFFFFF"/>
                </a:solidFill>
              </a:defRPr>
            </a:pPr>
            <a:endParaRPr/>
          </a:p>
        </p:txBody>
      </p:sp>
      <p:sp>
        <p:nvSpPr>
          <p:cNvPr id="12" name="橢圓 16">
            <a:extLst>
              <a:ext uri="{FF2B5EF4-FFF2-40B4-BE49-F238E27FC236}">
                <a16:creationId xmlns:a16="http://schemas.microsoft.com/office/drawing/2014/main" id="{12B30F1E-645A-9D5B-C155-9230EA2A8519}"/>
              </a:ext>
            </a:extLst>
          </p:cNvPr>
          <p:cNvSpPr/>
          <p:nvPr/>
        </p:nvSpPr>
        <p:spPr>
          <a:xfrm>
            <a:off x="-6091338" y="7231712"/>
            <a:ext cx="5947229" cy="5947229"/>
          </a:xfrm>
          <a:prstGeom prst="ellipse">
            <a:avLst/>
          </a:prstGeom>
          <a:solidFill>
            <a:srgbClr val="FF3300"/>
          </a:solidFill>
          <a:ln w="12700">
            <a:miter lim="400000"/>
          </a:ln>
        </p:spPr>
        <p:txBody>
          <a:bodyPr lIns="45719" rIns="45719" anchor="ctr"/>
          <a:lstStyle/>
          <a:p>
            <a:pPr algn="ctr">
              <a:defRPr sz="4000">
                <a:solidFill>
                  <a:srgbClr val="FFFFFF"/>
                </a:solidFill>
              </a:defRPr>
            </a:pPr>
            <a:endParaRPr/>
          </a:p>
        </p:txBody>
      </p:sp>
      <p:sp>
        <p:nvSpPr>
          <p:cNvPr id="13" name="橢圓 17">
            <a:extLst>
              <a:ext uri="{FF2B5EF4-FFF2-40B4-BE49-F238E27FC236}">
                <a16:creationId xmlns:a16="http://schemas.microsoft.com/office/drawing/2014/main" id="{9E4C887B-44E2-BA2D-A6BD-7C9E1B6A7175}"/>
              </a:ext>
            </a:extLst>
          </p:cNvPr>
          <p:cNvSpPr/>
          <p:nvPr/>
        </p:nvSpPr>
        <p:spPr>
          <a:xfrm>
            <a:off x="6512591" y="10615517"/>
            <a:ext cx="5272313" cy="5272313"/>
          </a:xfrm>
          <a:prstGeom prst="ellipse">
            <a:avLst/>
          </a:prstGeom>
          <a:solidFill>
            <a:schemeClr val="accent5"/>
          </a:solidFill>
          <a:ln w="12700">
            <a:miter lim="400000"/>
          </a:ln>
        </p:spPr>
        <p:txBody>
          <a:bodyPr lIns="45719" rIns="45719" anchor="ctr"/>
          <a:lstStyle/>
          <a:p>
            <a:pPr algn="ctr">
              <a:defRPr>
                <a:solidFill>
                  <a:srgbClr val="FFFFFF"/>
                </a:solidFill>
              </a:defRPr>
            </a:pPr>
            <a:endParaRPr/>
          </a:p>
        </p:txBody>
      </p:sp>
    </p:spTree>
    <p:extLst>
      <p:ext uri="{BB962C8B-B14F-4D97-AF65-F5344CB8AC3E}">
        <p14:creationId xmlns:p14="http://schemas.microsoft.com/office/powerpoint/2010/main" val="476348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橢圓 5">
            <a:hlinkClick r:id="" action="ppaction://noaction"/>
            <a:extLst>
              <a:ext uri="{FF2B5EF4-FFF2-40B4-BE49-F238E27FC236}">
                <a16:creationId xmlns:a16="http://schemas.microsoft.com/office/drawing/2014/main" id="{839B1D36-99B5-DD12-E39F-2D2109358895}"/>
              </a:ext>
            </a:extLst>
          </p:cNvPr>
          <p:cNvSpPr/>
          <p:nvPr/>
        </p:nvSpPr>
        <p:spPr>
          <a:xfrm>
            <a:off x="2044981" y="-1588806"/>
            <a:ext cx="5272312" cy="5272312"/>
          </a:xfrm>
          <a:prstGeom prst="ellipse">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a:extLst>
              <a:ext uri="{FF2B5EF4-FFF2-40B4-BE49-F238E27FC236}">
                <a16:creationId xmlns:a16="http://schemas.microsoft.com/office/drawing/2014/main" id="{83129712-C0D2-72EC-F39B-7B0F23B3985F}"/>
              </a:ext>
            </a:extLst>
          </p:cNvPr>
          <p:cNvSpPr/>
          <p:nvPr/>
        </p:nvSpPr>
        <p:spPr>
          <a:xfrm>
            <a:off x="3040992" y="469199"/>
            <a:ext cx="2954655" cy="923330"/>
          </a:xfrm>
          <a:prstGeom prst="rect">
            <a:avLst/>
          </a:prstGeom>
          <a:noFill/>
        </p:spPr>
        <p:txBody>
          <a:bodyPr wrap="none" lIns="91440" tIns="45720" rIns="91440" bIns="45720" anchor="t">
            <a:spAutoFit/>
          </a:bodyPr>
          <a:lstStyle/>
          <a:p>
            <a:pPr algn="ctr"/>
            <a:r>
              <a:rPr lang="zh-TW" altLang="en-US" sz="5400" b="1">
                <a:ln w="0"/>
                <a:effectLst>
                  <a:outerShdw blurRad="38100" dist="19050" dir="2700000" algn="tl" rotWithShape="0">
                    <a:schemeClr val="dk1">
                      <a:alpha val="40000"/>
                    </a:schemeClr>
                  </a:outerShdw>
                </a:effectLst>
                <a:latin typeface="Yozai Medium" panose="02000600000000000000" pitchFamily="2" charset="-122"/>
                <a:ea typeface="Yozai Medium" panose="02000600000000000000" pitchFamily="2" charset="-122"/>
              </a:rPr>
              <a:t>相關研究</a:t>
            </a:r>
            <a:endParaRPr lang="zh-TW" altLang="en-US" sz="5400" b="1" cap="none" spc="0">
              <a:ln w="0"/>
              <a:solidFill>
                <a:schemeClr val="tx1"/>
              </a:solidFill>
              <a:effectLst>
                <a:outerShdw blurRad="38100" dist="19050" dir="2700000" algn="tl" rotWithShape="0">
                  <a:schemeClr val="dk1">
                    <a:alpha val="40000"/>
                  </a:schemeClr>
                </a:outerShdw>
              </a:effectLst>
              <a:latin typeface="Yozai Medium" panose="02000600000000000000" pitchFamily="2" charset="-122"/>
              <a:ea typeface="Yozai Medium" panose="02000600000000000000" pitchFamily="2" charset="-122"/>
            </a:endParaRPr>
          </a:p>
        </p:txBody>
      </p:sp>
      <p:sp>
        <p:nvSpPr>
          <p:cNvPr id="12" name="矩形 11">
            <a:extLst>
              <a:ext uri="{FF2B5EF4-FFF2-40B4-BE49-F238E27FC236}">
                <a16:creationId xmlns:a16="http://schemas.microsoft.com/office/drawing/2014/main" id="{CA172AF4-19F0-DBF7-6594-BF445B881E2E}"/>
              </a:ext>
            </a:extLst>
          </p:cNvPr>
          <p:cNvSpPr/>
          <p:nvPr/>
        </p:nvSpPr>
        <p:spPr>
          <a:xfrm>
            <a:off x="2744752" y="1393112"/>
            <a:ext cx="3877986" cy="461665"/>
          </a:xfrm>
          <a:prstGeom prst="rect">
            <a:avLst/>
          </a:prstGeom>
          <a:noFill/>
        </p:spPr>
        <p:txBody>
          <a:bodyPr wrap="none" lIns="91440" tIns="45720" rIns="91440" bIns="45720" anchor="t">
            <a:spAutoFit/>
          </a:bodyPr>
          <a:lstStyle/>
          <a:p>
            <a:pPr algn="ctr"/>
            <a:r>
              <a:rPr lang="zh-TW" altLang="en-US" sz="2400">
                <a:ln w="0"/>
                <a:solidFill>
                  <a:schemeClr val="tx1"/>
                </a:solidFill>
                <a:effectLst>
                  <a:outerShdw blurRad="38100" dist="19050" dir="2700000" algn="tl" rotWithShape="0">
                    <a:srgbClr val="000000">
                      <a:alpha val="40000"/>
                    </a:srgbClr>
                  </a:outerShdw>
                </a:effectLst>
                <a:latin typeface="標楷體" panose="03000509000000000000" pitchFamily="65" charset="-120"/>
                <a:ea typeface="標楷體" panose="03000509000000000000" pitchFamily="65" charset="-120"/>
              </a:rPr>
              <a:t>過去的人都做了哪些酷東西</a:t>
            </a:r>
            <a:endParaRPr lang="zh-TW" altLang="en-US" sz="2400" b="0" cap="none" spc="0">
              <a:ln w="0"/>
              <a:solidFill>
                <a:schemeClr val="tx1"/>
              </a:solidFill>
              <a:effectLst>
                <a:outerShdw blurRad="38100" dist="19050" dir="2700000" algn="tl" rotWithShape="0">
                  <a:srgbClr val="000000">
                    <a:alpha val="40000"/>
                  </a:srgbClr>
                </a:outerShdw>
              </a:effectLst>
              <a:latin typeface="標楷體" panose="03000509000000000000" pitchFamily="65" charset="-120"/>
              <a:ea typeface="標楷體" panose="03000509000000000000" pitchFamily="65" charset="-120"/>
            </a:endParaRPr>
          </a:p>
        </p:txBody>
      </p:sp>
      <p:sp>
        <p:nvSpPr>
          <p:cNvPr id="4" name="橢圓 3">
            <a:hlinkClick r:id="rId3" action="ppaction://hlinksldjump"/>
            <a:extLst>
              <a:ext uri="{FF2B5EF4-FFF2-40B4-BE49-F238E27FC236}">
                <a16:creationId xmlns:a16="http://schemas.microsoft.com/office/drawing/2014/main" id="{36AD10F2-F9A5-16C5-F4E3-E806CDA28B5F}"/>
              </a:ext>
            </a:extLst>
          </p:cNvPr>
          <p:cNvSpPr/>
          <p:nvPr/>
        </p:nvSpPr>
        <p:spPr>
          <a:xfrm>
            <a:off x="4213751" y="2097452"/>
            <a:ext cx="5272312" cy="5272312"/>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a:hlinkClick r:id="" action="ppaction://noaction"/>
            <a:extLst>
              <a:ext uri="{FF2B5EF4-FFF2-40B4-BE49-F238E27FC236}">
                <a16:creationId xmlns:a16="http://schemas.microsoft.com/office/drawing/2014/main" id="{5F021310-34B5-6600-F53C-7F7E9E590B98}"/>
              </a:ext>
            </a:extLst>
          </p:cNvPr>
          <p:cNvSpPr/>
          <p:nvPr/>
        </p:nvSpPr>
        <p:spPr>
          <a:xfrm>
            <a:off x="7322002" y="-1323496"/>
            <a:ext cx="5747650" cy="5747650"/>
          </a:xfrm>
          <a:prstGeom prst="ellipse">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F9B522D8-B674-D746-BCD1-3A4B60B88E75}"/>
              </a:ext>
            </a:extLst>
          </p:cNvPr>
          <p:cNvSpPr/>
          <p:nvPr/>
        </p:nvSpPr>
        <p:spPr>
          <a:xfrm>
            <a:off x="9339364" y="828152"/>
            <a:ext cx="1569661" cy="923330"/>
          </a:xfrm>
          <a:prstGeom prst="rect">
            <a:avLst/>
          </a:prstGeom>
          <a:noFill/>
        </p:spPr>
        <p:txBody>
          <a:bodyPr wrap="none" lIns="91440" tIns="45720" rIns="91440" bIns="45720" anchor="t">
            <a:spAutoFit/>
          </a:bodyPr>
          <a:lstStyle/>
          <a:p>
            <a:pPr algn="ctr"/>
            <a:r>
              <a:rPr lang="en-US" altLang="zh-TW" sz="5400" b="1" err="1">
                <a:ln w="0"/>
                <a:solidFill>
                  <a:schemeClr val="tx1"/>
                </a:solidFill>
                <a:effectLst>
                  <a:outerShdw blurRad="38100" dist="19050" dir="2700000" algn="tl" rotWithShape="0">
                    <a:srgbClr val="000000">
                      <a:alpha val="40000"/>
                    </a:srgbClr>
                  </a:outerShdw>
                </a:effectLst>
                <a:latin typeface="Yozai Medium" panose="02000600000000000000" pitchFamily="2" charset="-122"/>
                <a:ea typeface="Yozai Medium" panose="02000600000000000000" pitchFamily="2" charset="-122"/>
              </a:rPr>
              <a:t>成果</a:t>
            </a:r>
            <a:endParaRPr lang="en-US" altLang="zh-TW" sz="5400" b="1" cap="none" spc="0" err="1">
              <a:ln w="0"/>
              <a:solidFill>
                <a:schemeClr val="tx1"/>
              </a:solidFill>
              <a:effectLst>
                <a:outerShdw blurRad="38100" dist="19050" dir="2700000" algn="tl" rotWithShape="0">
                  <a:srgbClr val="000000">
                    <a:alpha val="40000"/>
                  </a:srgbClr>
                </a:outerShdw>
              </a:effectLst>
              <a:latin typeface="Yozai Medium" panose="02000600000000000000" pitchFamily="2" charset="-122"/>
              <a:ea typeface="Yozai Medium" panose="02000600000000000000" pitchFamily="2" charset="-122"/>
            </a:endParaRPr>
          </a:p>
        </p:txBody>
      </p:sp>
      <p:sp>
        <p:nvSpPr>
          <p:cNvPr id="14" name="矩形 13">
            <a:extLst>
              <a:ext uri="{FF2B5EF4-FFF2-40B4-BE49-F238E27FC236}">
                <a16:creationId xmlns:a16="http://schemas.microsoft.com/office/drawing/2014/main" id="{7405BC1D-637E-6FA5-6547-76646E808237}"/>
              </a:ext>
            </a:extLst>
          </p:cNvPr>
          <p:cNvSpPr/>
          <p:nvPr/>
        </p:nvSpPr>
        <p:spPr>
          <a:xfrm>
            <a:off x="8872393" y="1930451"/>
            <a:ext cx="2646879" cy="461665"/>
          </a:xfrm>
          <a:prstGeom prst="rect">
            <a:avLst/>
          </a:prstGeom>
          <a:noFill/>
        </p:spPr>
        <p:txBody>
          <a:bodyPr wrap="none" lIns="91440" tIns="45720" rIns="91440" bIns="45720" anchor="t">
            <a:spAutoFit/>
          </a:bodyPr>
          <a:lstStyle/>
          <a:p>
            <a:pPr algn="ctr"/>
            <a:r>
              <a:rPr lang="en-US" altLang="zh-TW" sz="2400" err="1">
                <a:ln w="0"/>
                <a:solidFill>
                  <a:schemeClr val="tx1"/>
                </a:solidFill>
                <a:effectLst>
                  <a:outerShdw blurRad="38100" dist="19050" dir="2700000" algn="tl" rotWithShape="0">
                    <a:srgbClr val="000000">
                      <a:alpha val="40000"/>
                    </a:srgbClr>
                  </a:outerShdw>
                </a:effectLst>
                <a:latin typeface="標楷體" panose="03000509000000000000" pitchFamily="65" charset="-120"/>
                <a:ea typeface="標楷體" panose="03000509000000000000" pitchFamily="65" charset="-120"/>
              </a:rPr>
              <a:t>我們做出來了</a:t>
            </a:r>
            <a:r>
              <a:rPr lang="en-US" altLang="zh-TW" sz="2400">
                <a:ln w="0"/>
                <a:solidFill>
                  <a:schemeClr val="tx1"/>
                </a:solidFill>
                <a:effectLst>
                  <a:outerShdw blurRad="38100" dist="19050" dir="2700000" algn="tl" rotWithShape="0">
                    <a:srgbClr val="000000">
                      <a:alpha val="40000"/>
                    </a:srgbClr>
                  </a:outerShdw>
                </a:effectLst>
                <a:latin typeface="標楷體" panose="03000509000000000000" pitchFamily="65" charset="-120"/>
                <a:ea typeface="標楷體" panose="03000509000000000000" pitchFamily="65" charset="-120"/>
              </a:rPr>
              <a:t>？！</a:t>
            </a:r>
            <a:endParaRPr lang="en-US" altLang="zh-TW" sz="2400" b="0" cap="none" spc="0">
              <a:ln w="0"/>
              <a:solidFill>
                <a:schemeClr val="tx1"/>
              </a:solidFill>
              <a:effectLst>
                <a:outerShdw blurRad="38100" dist="19050" dir="2700000" algn="tl" rotWithShape="0">
                  <a:srgbClr val="000000">
                    <a:alpha val="40000"/>
                  </a:srgbClr>
                </a:outerShdw>
              </a:effectLst>
              <a:latin typeface="標楷體" panose="03000509000000000000" pitchFamily="65" charset="-120"/>
              <a:ea typeface="標楷體" panose="03000509000000000000" pitchFamily="65" charset="-120"/>
            </a:endParaRPr>
          </a:p>
        </p:txBody>
      </p:sp>
      <p:sp>
        <p:nvSpPr>
          <p:cNvPr id="3" name="橢圓 2">
            <a:hlinkClick r:id="" action="ppaction://noaction"/>
            <a:extLst>
              <a:ext uri="{FF2B5EF4-FFF2-40B4-BE49-F238E27FC236}">
                <a16:creationId xmlns:a16="http://schemas.microsoft.com/office/drawing/2014/main" id="{28B4F494-4FA8-AC94-F784-CF439523435E}"/>
              </a:ext>
            </a:extLst>
          </p:cNvPr>
          <p:cNvSpPr/>
          <p:nvPr/>
        </p:nvSpPr>
        <p:spPr>
          <a:xfrm>
            <a:off x="-521025" y="2395177"/>
            <a:ext cx="5452254" cy="5152664"/>
          </a:xfrm>
          <a:prstGeom prst="ellipse">
            <a:avLst/>
          </a:prstGeom>
          <a:solidFill>
            <a:srgbClr val="FF33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sz="4000"/>
          </a:p>
        </p:txBody>
      </p:sp>
      <p:sp>
        <p:nvSpPr>
          <p:cNvPr id="7" name="矩形 6">
            <a:extLst>
              <a:ext uri="{FF2B5EF4-FFF2-40B4-BE49-F238E27FC236}">
                <a16:creationId xmlns:a16="http://schemas.microsoft.com/office/drawing/2014/main" id="{2B1E049B-3D11-5369-3999-60211CF92334}"/>
              </a:ext>
            </a:extLst>
          </p:cNvPr>
          <p:cNvSpPr/>
          <p:nvPr/>
        </p:nvSpPr>
        <p:spPr>
          <a:xfrm>
            <a:off x="-36365" y="4230026"/>
            <a:ext cx="4339650" cy="923330"/>
          </a:xfrm>
          <a:prstGeom prst="rect">
            <a:avLst/>
          </a:prstGeom>
          <a:noFill/>
        </p:spPr>
        <p:txBody>
          <a:bodyPr wrap="square" lIns="91440" tIns="45720" rIns="91440" bIns="45720" anchor="t">
            <a:spAutoFit/>
          </a:bodyPr>
          <a:lstStyle/>
          <a:p>
            <a:pPr algn="ctr"/>
            <a:r>
              <a:rPr lang="zh-TW" altLang="en-US" sz="5400" b="1">
                <a:ln w="0"/>
                <a:solidFill>
                  <a:schemeClr val="tx1"/>
                </a:solidFill>
                <a:effectLst>
                  <a:outerShdw blurRad="38100" dist="19050" dir="2700000" algn="tl" rotWithShape="0">
                    <a:srgbClr val="000000">
                      <a:alpha val="40000"/>
                    </a:srgbClr>
                  </a:outerShdw>
                </a:effectLst>
                <a:latin typeface="Yozai Medium" panose="02000600000000000000" pitchFamily="2" charset="-122"/>
                <a:ea typeface="Yozai Medium" panose="02000600000000000000" pitchFamily="2" charset="-122"/>
              </a:rPr>
              <a:t>簡介</a:t>
            </a:r>
            <a:endParaRPr lang="zh-TW" altLang="en-US" sz="5400" b="1" cap="none" spc="0">
              <a:ln w="0"/>
              <a:solidFill>
                <a:schemeClr val="tx1"/>
              </a:solidFill>
              <a:effectLst>
                <a:outerShdw blurRad="38100" dist="19050" dir="2700000" algn="tl" rotWithShape="0">
                  <a:srgbClr val="000000">
                    <a:alpha val="40000"/>
                  </a:srgbClr>
                </a:outerShdw>
              </a:effectLst>
              <a:latin typeface="Yozai Medium" panose="02000600000000000000" pitchFamily="2" charset="-122"/>
              <a:ea typeface="Yozai Medium" panose="02000600000000000000" pitchFamily="2" charset="-122"/>
            </a:endParaRPr>
          </a:p>
        </p:txBody>
      </p:sp>
      <p:sp>
        <p:nvSpPr>
          <p:cNvPr id="13" name="矩形 12">
            <a:extLst>
              <a:ext uri="{FF2B5EF4-FFF2-40B4-BE49-F238E27FC236}">
                <a16:creationId xmlns:a16="http://schemas.microsoft.com/office/drawing/2014/main" id="{2C28A6A1-857A-D648-FED0-6DC12F90CD4F}"/>
              </a:ext>
            </a:extLst>
          </p:cNvPr>
          <p:cNvSpPr/>
          <p:nvPr/>
        </p:nvSpPr>
        <p:spPr>
          <a:xfrm>
            <a:off x="1009333" y="5256400"/>
            <a:ext cx="2339102" cy="461665"/>
          </a:xfrm>
          <a:prstGeom prst="rect">
            <a:avLst/>
          </a:prstGeom>
          <a:noFill/>
        </p:spPr>
        <p:txBody>
          <a:bodyPr wrap="none" lIns="91440" tIns="45720" rIns="91440" bIns="45720">
            <a:spAutoFit/>
          </a:bodyPr>
          <a:lstStyle/>
          <a:p>
            <a:pPr algn="ctr"/>
            <a:r>
              <a:rPr lang="zh-TW" altLang="en-US" sz="2400">
                <a:ln w="0"/>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rPr>
              <a:t>這到底在幹嘛？</a:t>
            </a:r>
            <a:endParaRPr lang="zh-TW" altLang="en-US" sz="2400" b="0" cap="none" spc="0">
              <a:ln w="0"/>
              <a:solidFill>
                <a:schemeClr val="tx1"/>
              </a:solidFill>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endParaRPr>
          </a:p>
        </p:txBody>
      </p:sp>
      <p:sp>
        <p:nvSpPr>
          <p:cNvPr id="8" name="矩形 7">
            <a:extLst>
              <a:ext uri="{FF2B5EF4-FFF2-40B4-BE49-F238E27FC236}">
                <a16:creationId xmlns:a16="http://schemas.microsoft.com/office/drawing/2014/main" id="{B8E48AA0-A3A3-FCD3-C9C8-2744BD2FBD93}"/>
              </a:ext>
            </a:extLst>
          </p:cNvPr>
          <p:cNvSpPr/>
          <p:nvPr/>
        </p:nvSpPr>
        <p:spPr>
          <a:xfrm>
            <a:off x="5515864" y="4155455"/>
            <a:ext cx="2954655" cy="923330"/>
          </a:xfrm>
          <a:prstGeom prst="rect">
            <a:avLst/>
          </a:prstGeom>
          <a:noFill/>
        </p:spPr>
        <p:txBody>
          <a:bodyPr wrap="none" lIns="91440" tIns="45720" rIns="91440" bIns="45720">
            <a:spAutoFit/>
          </a:bodyPr>
          <a:lstStyle/>
          <a:p>
            <a:pPr algn="ctr"/>
            <a:r>
              <a:rPr lang="zh-TW" altLang="en-US" sz="5400" b="1">
                <a:ln w="0"/>
                <a:effectLst>
                  <a:outerShdw blurRad="38100" dist="19050" dir="2700000" algn="tl" rotWithShape="0">
                    <a:schemeClr val="dk1">
                      <a:alpha val="40000"/>
                    </a:schemeClr>
                  </a:outerShdw>
                </a:effectLst>
                <a:latin typeface="Yozai Medium" panose="02000600000000000000" pitchFamily="2" charset="-122"/>
                <a:ea typeface="Yozai Medium" panose="02000600000000000000" pitchFamily="2" charset="-122"/>
              </a:rPr>
              <a:t>實作分享</a:t>
            </a:r>
            <a:endParaRPr lang="zh-TW" altLang="en-US" sz="5400" b="1" cap="none" spc="0">
              <a:ln w="0"/>
              <a:solidFill>
                <a:schemeClr val="tx1"/>
              </a:solidFill>
              <a:effectLst>
                <a:outerShdw blurRad="38100" dist="19050" dir="2700000" algn="tl" rotWithShape="0">
                  <a:schemeClr val="dk1">
                    <a:alpha val="40000"/>
                  </a:schemeClr>
                </a:outerShdw>
              </a:effectLst>
              <a:latin typeface="Yozai Medium" panose="02000600000000000000" pitchFamily="2" charset="-122"/>
              <a:ea typeface="Yozai Medium" panose="02000600000000000000" pitchFamily="2" charset="-122"/>
            </a:endParaRPr>
          </a:p>
        </p:txBody>
      </p:sp>
      <p:sp>
        <p:nvSpPr>
          <p:cNvPr id="11" name="矩形 10">
            <a:extLst>
              <a:ext uri="{FF2B5EF4-FFF2-40B4-BE49-F238E27FC236}">
                <a16:creationId xmlns:a16="http://schemas.microsoft.com/office/drawing/2014/main" id="{A5E10848-7A65-FFA1-6AFA-F4369917A680}"/>
              </a:ext>
            </a:extLst>
          </p:cNvPr>
          <p:cNvSpPr/>
          <p:nvPr/>
        </p:nvSpPr>
        <p:spPr>
          <a:xfrm>
            <a:off x="5999672" y="5255214"/>
            <a:ext cx="2031325" cy="830997"/>
          </a:xfrm>
          <a:prstGeom prst="rect">
            <a:avLst/>
          </a:prstGeom>
          <a:noFill/>
        </p:spPr>
        <p:txBody>
          <a:bodyPr wrap="none" lIns="91440" tIns="45720" rIns="91440" bIns="45720">
            <a:spAutoFit/>
          </a:bodyPr>
          <a:lstStyle/>
          <a:p>
            <a:pPr algn="ctr"/>
            <a:r>
              <a:rPr lang="zh-TW" altLang="en-US" sz="2400">
                <a:ln w="0"/>
                <a:solidFill>
                  <a:schemeClr val="tx1"/>
                </a:solidFill>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rPr>
              <a:t>我看不懂，</a:t>
            </a:r>
            <a:endParaRPr lang="en-US" altLang="zh-TW" sz="2400">
              <a:ln w="0"/>
              <a:solidFill>
                <a:schemeClr val="tx1"/>
              </a:solidFill>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endParaRPr>
          </a:p>
          <a:p>
            <a:pPr algn="ctr"/>
            <a:r>
              <a:rPr lang="zh-TW" altLang="en-US" sz="2400" b="0" cap="none" spc="0">
                <a:ln w="0"/>
                <a:solidFill>
                  <a:schemeClr val="tx1"/>
                </a:solidFill>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rPr>
              <a:t>但我大受震驚</a:t>
            </a:r>
          </a:p>
        </p:txBody>
      </p:sp>
      <p:sp>
        <p:nvSpPr>
          <p:cNvPr id="16" name="投影片編號版面配置區 15">
            <a:extLst>
              <a:ext uri="{FF2B5EF4-FFF2-40B4-BE49-F238E27FC236}">
                <a16:creationId xmlns:a16="http://schemas.microsoft.com/office/drawing/2014/main" id="{80540F89-DA08-1D7B-E006-1C5C9E72F3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500" b="0" i="0" u="none" strike="noStrike" cap="none">
                <a:solidFill>
                  <a:srgbClr val="FFFF00"/>
                </a:solidFill>
                <a:latin typeface="俐方體11號" pitchFamily="2" charset="-120"/>
                <a:ea typeface="俐方體11號" pitchFamily="2" charset="-12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AEDCB7AC-C157-4D97-830C-8E7E733073A7}" type="slidenum">
              <a:rPr lang="zh-TW" altLang="en-US" smtClean="0"/>
              <a:pPr/>
              <a:t>4</a:t>
            </a:fld>
            <a:endParaRPr lang="zh-TW" altLang="en-US"/>
          </a:p>
        </p:txBody>
      </p:sp>
    </p:spTree>
    <p:extLst>
      <p:ext uri="{BB962C8B-B14F-4D97-AF65-F5344CB8AC3E}">
        <p14:creationId xmlns:p14="http://schemas.microsoft.com/office/powerpoint/2010/main" val="7295918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21F4067-BC2A-69AE-6168-1A8630A025C6}"/>
              </a:ext>
            </a:extLst>
          </p:cNvPr>
          <p:cNvSpPr>
            <a:spLocks noGrp="1"/>
          </p:cNvSpPr>
          <p:nvPr>
            <p:ph type="title"/>
          </p:nvPr>
        </p:nvSpPr>
        <p:spPr>
          <a:xfrm>
            <a:off x="772371" y="1600974"/>
            <a:ext cx="10413038" cy="2024626"/>
          </a:xfrm>
        </p:spPr>
        <p:txBody>
          <a:bodyPr/>
          <a:lstStyle/>
          <a:p>
            <a:r>
              <a:rPr lang="zh-TW">
                <a:latin typeface="Zhuque Fangsong (technical pre" panose="020B0604020202020204" pitchFamily="2" charset="-122"/>
              </a:rPr>
              <a:t>TeamT5偵查到中國駭客針對台灣金融單位的連續網路攻擊</a:t>
            </a:r>
          </a:p>
        </p:txBody>
      </p:sp>
      <p:sp>
        <p:nvSpPr>
          <p:cNvPr id="3" name="文字版面配置區 2">
            <a:extLst>
              <a:ext uri="{FF2B5EF4-FFF2-40B4-BE49-F238E27FC236}">
                <a16:creationId xmlns:a16="http://schemas.microsoft.com/office/drawing/2014/main" id="{00143A5B-63AE-DD43-5E73-13CADC6EFB98}"/>
              </a:ext>
            </a:extLst>
          </p:cNvPr>
          <p:cNvSpPr>
            <a:spLocks noGrp="1"/>
          </p:cNvSpPr>
          <p:nvPr>
            <p:ph type="body" idx="1"/>
          </p:nvPr>
        </p:nvSpPr>
        <p:spPr>
          <a:xfrm>
            <a:off x="772372" y="3427125"/>
            <a:ext cx="9781655" cy="1008489"/>
          </a:xfrm>
        </p:spPr>
        <p:txBody>
          <a:bodyPr>
            <a:normAutofit/>
          </a:bodyPr>
          <a:lstStyle/>
          <a:p>
            <a:r>
              <a:rPr lang="zh-TW" sz="2400" b="0"/>
              <a:t>以保單借款、聖誕節賀卡為主旨</a:t>
            </a:r>
            <a:r>
              <a:rPr lang="zh-TW" altLang="en-US" sz="2400" b="0"/>
              <a:t>的</a:t>
            </a:r>
            <a:r>
              <a:rPr lang="zh-TW" sz="2400" b="0"/>
              <a:t>魚叉式釣魚</a:t>
            </a:r>
            <a:r>
              <a:rPr lang="zh-TW" sz="2400" b="0">
                <a:solidFill>
                  <a:srgbClr val="000000"/>
                </a:solidFill>
              </a:rPr>
              <a:t>郵件</a:t>
            </a:r>
            <a:r>
              <a:rPr lang="zh-TW" altLang="en-US" sz="2400" b="0">
                <a:solidFill>
                  <a:srgbClr val="4C433F"/>
                </a:solidFill>
              </a:rPr>
              <a:t>展開攻擊行動</a:t>
            </a:r>
            <a:r>
              <a:rPr lang="zh-TW" sz="2400" b="0"/>
              <a:t>、</a:t>
            </a:r>
            <a:r>
              <a:rPr lang="zh-TW" altLang="en-US" sz="2400" b="0"/>
              <a:t>下載到</a:t>
            </a:r>
            <a:r>
              <a:rPr lang="zh-TW" sz="2400" b="0"/>
              <a:t> </a:t>
            </a:r>
            <a:r>
              <a:rPr lang="en-US" altLang="zh-TW" sz="2400" b="0" err="1"/>
              <a:t>CobaltStrike</a:t>
            </a:r>
            <a:r>
              <a:rPr lang="zh-TW" sz="2400" b="0"/>
              <a:t> </a:t>
            </a:r>
            <a:r>
              <a:rPr lang="en-US" altLang="zh-TW" sz="2400" b="0"/>
              <a:t>Beacon(</a:t>
            </a:r>
            <a:r>
              <a:rPr lang="zh-TW" altLang="zh-TW" sz="2400" b="0"/>
              <a:t>一種</a:t>
            </a:r>
            <a:r>
              <a:rPr lang="zh-TW" altLang="en-US" sz="2400" b="0"/>
              <a:t>惡意軟體</a:t>
            </a:r>
            <a:r>
              <a:rPr lang="en-US" altLang="zh-TW" sz="2400" b="0"/>
              <a:t>)</a:t>
            </a:r>
            <a:r>
              <a:rPr lang="en-US" altLang="zh-TW" sz="2400" b="0" err="1"/>
              <a:t>進行攻擊</a:t>
            </a:r>
            <a:endParaRPr lang="zh-TW" altLang="en-US" sz="2400"/>
          </a:p>
        </p:txBody>
      </p:sp>
      <p:sp>
        <p:nvSpPr>
          <p:cNvPr id="4" name="文字方塊 3">
            <a:extLst>
              <a:ext uri="{FF2B5EF4-FFF2-40B4-BE49-F238E27FC236}">
                <a16:creationId xmlns:a16="http://schemas.microsoft.com/office/drawing/2014/main" id="{458726E7-36C1-2B8C-15E5-D7DB8105BBF8}"/>
              </a:ext>
            </a:extLst>
          </p:cNvPr>
          <p:cNvSpPr txBox="1"/>
          <p:nvPr/>
        </p:nvSpPr>
        <p:spPr>
          <a:xfrm>
            <a:off x="5528154" y="6154453"/>
            <a:ext cx="682459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TW" sz="2000"/>
              <a:t>https://teamt5.org/tw/posts/press-release-chinese-adversaries-targeting-taiwan-financial-institutions/</a:t>
            </a:r>
            <a:r>
              <a:rPr lang="zh-TW" sz="2000"/>
              <a:t>​</a:t>
            </a:r>
            <a:r>
              <a:rPr lang="zh-TW" altLang="en-US" sz="2000"/>
              <a:t> [3]</a:t>
            </a:r>
            <a:endParaRPr lang="zh-TW" altLang="en-US"/>
          </a:p>
        </p:txBody>
      </p:sp>
      <p:sp>
        <p:nvSpPr>
          <p:cNvPr id="5" name="橢圓 4">
            <a:extLst>
              <a:ext uri="{FF2B5EF4-FFF2-40B4-BE49-F238E27FC236}">
                <a16:creationId xmlns:a16="http://schemas.microsoft.com/office/drawing/2014/main" id="{B7DF1E2E-375F-1494-E0F7-F007DCC03F75}"/>
              </a:ext>
            </a:extLst>
          </p:cNvPr>
          <p:cNvSpPr/>
          <p:nvPr/>
        </p:nvSpPr>
        <p:spPr>
          <a:xfrm>
            <a:off x="-5136084" y="6794163"/>
            <a:ext cx="5747650" cy="5747650"/>
          </a:xfrm>
          <a:prstGeom prst="ellipse">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橢圓 5">
            <a:extLst>
              <a:ext uri="{FF2B5EF4-FFF2-40B4-BE49-F238E27FC236}">
                <a16:creationId xmlns:a16="http://schemas.microsoft.com/office/drawing/2014/main" id="{CF03E628-F5AF-B280-C583-FDC1610E9284}"/>
              </a:ext>
            </a:extLst>
          </p:cNvPr>
          <p:cNvSpPr/>
          <p:nvPr/>
        </p:nvSpPr>
        <p:spPr>
          <a:xfrm>
            <a:off x="14106070" y="8699928"/>
            <a:ext cx="5272312" cy="5272312"/>
          </a:xfrm>
          <a:prstGeom prst="ellipse">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橢圓 6">
            <a:extLst>
              <a:ext uri="{FF2B5EF4-FFF2-40B4-BE49-F238E27FC236}">
                <a16:creationId xmlns:a16="http://schemas.microsoft.com/office/drawing/2014/main" id="{F3EAC4BF-1FB2-65D5-B732-DDD69B0A4F51}"/>
              </a:ext>
            </a:extLst>
          </p:cNvPr>
          <p:cNvSpPr/>
          <p:nvPr/>
        </p:nvSpPr>
        <p:spPr>
          <a:xfrm>
            <a:off x="12192000" y="-6630882"/>
            <a:ext cx="5947228" cy="5947228"/>
          </a:xfrm>
          <a:prstGeom prst="ellipse">
            <a:avLst/>
          </a:prstGeom>
          <a:solidFill>
            <a:srgbClr val="FF33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sz="4000"/>
          </a:p>
        </p:txBody>
      </p:sp>
      <p:sp>
        <p:nvSpPr>
          <p:cNvPr id="8" name="橢圓 7">
            <a:hlinkClick r:id="rId3" action="ppaction://hlinksldjump"/>
            <a:extLst>
              <a:ext uri="{FF2B5EF4-FFF2-40B4-BE49-F238E27FC236}">
                <a16:creationId xmlns:a16="http://schemas.microsoft.com/office/drawing/2014/main" id="{FA974664-C87D-948C-11AE-0D84E0FE7D02}"/>
              </a:ext>
            </a:extLst>
          </p:cNvPr>
          <p:cNvSpPr/>
          <p:nvPr/>
        </p:nvSpPr>
        <p:spPr>
          <a:xfrm>
            <a:off x="0" y="-7223446"/>
            <a:ext cx="5272312" cy="5272312"/>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投影片編號版面配置區 8">
            <a:extLst>
              <a:ext uri="{FF2B5EF4-FFF2-40B4-BE49-F238E27FC236}">
                <a16:creationId xmlns:a16="http://schemas.microsoft.com/office/drawing/2014/main" id="{34A6D75A-DAE5-B333-C727-13FF6B7F6002}"/>
              </a:ext>
            </a:extLst>
          </p:cNvPr>
          <p:cNvSpPr>
            <a:spLocks noGrp="1"/>
          </p:cNvSpPr>
          <p:nvPr>
            <p:ph type="sldNum" sz="quarter" idx="4"/>
          </p:nvPr>
        </p:nvSpPr>
        <p:spPr/>
        <p:txBody>
          <a:bodyPr/>
          <a:lstStyle/>
          <a:p>
            <a:fld id="{AEDCB7AC-C157-4D97-830C-8E7E733073A7}" type="slidenum">
              <a:rPr lang="zh-TW" altLang="en-US" smtClean="0"/>
              <a:pPr/>
              <a:t>5</a:t>
            </a:fld>
            <a:endParaRPr lang="zh-TW" altLang="en-US"/>
          </a:p>
        </p:txBody>
      </p:sp>
    </p:spTree>
    <p:extLst>
      <p:ext uri="{BB962C8B-B14F-4D97-AF65-F5344CB8AC3E}">
        <p14:creationId xmlns:p14="http://schemas.microsoft.com/office/powerpoint/2010/main" val="2176361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8E54AC2-3FDB-EACF-C521-6E8951AC3484}"/>
              </a:ext>
            </a:extLst>
          </p:cNvPr>
          <p:cNvSpPr/>
          <p:nvPr/>
        </p:nvSpPr>
        <p:spPr>
          <a:xfrm>
            <a:off x="-832" y="5943986"/>
            <a:ext cx="11000725" cy="400110"/>
          </a:xfrm>
          <a:prstGeom prst="rect">
            <a:avLst/>
          </a:prstGeom>
          <a:noFill/>
        </p:spPr>
        <p:txBody>
          <a:bodyPr wrap="square" lIns="91440" tIns="45720" rIns="91440" bIns="45720" anchor="t">
            <a:spAutoFit/>
          </a:bodyPr>
          <a:lstStyle/>
          <a:p>
            <a:pPr algn="ctr"/>
            <a:r>
              <a:rPr lang="en-US" sz="2000">
                <a:ln w="0"/>
                <a:solidFill>
                  <a:srgbClr val="4C433F"/>
                </a:solidFill>
                <a:effectLst>
                  <a:outerShdw blurRad="38100" dist="19050" dir="2700000" algn="tl" rotWithShape="0">
                    <a:schemeClr val="dk1">
                      <a:alpha val="40000"/>
                    </a:schemeClr>
                  </a:outerShdw>
                </a:effectLst>
              </a:rPr>
              <a:t>TeamT5</a:t>
            </a:r>
            <a:r>
              <a:rPr lang="zh-TW" altLang="en-US" sz="2000">
                <a:ln w="0"/>
                <a:solidFill>
                  <a:srgbClr val="4C433F"/>
                </a:solidFill>
                <a:effectLst>
                  <a:outerShdw blurRad="38100" dist="19050" dir="2700000" algn="tl" rotWithShape="0">
                    <a:schemeClr val="dk1">
                      <a:alpha val="40000"/>
                    </a:schemeClr>
                  </a:outerShdw>
                </a:effectLst>
              </a:rPr>
              <a:t>呼籲企業提高警覺心，留意釣魚信件</a:t>
            </a:r>
            <a:endParaRPr lang="zh-TW" sz="2000"/>
          </a:p>
        </p:txBody>
      </p:sp>
      <p:pic>
        <p:nvPicPr>
          <p:cNvPr id="3" name="圖片 2" descr="picture_press-release-chinese-adversaries-targeting-taiwan-finace-institutions.png">
            <a:extLst>
              <a:ext uri="{FF2B5EF4-FFF2-40B4-BE49-F238E27FC236}">
                <a16:creationId xmlns:a16="http://schemas.microsoft.com/office/drawing/2014/main" id="{B81263B3-3695-4D18-FBDD-E2C0AC8FD5C9}"/>
              </a:ext>
            </a:extLst>
          </p:cNvPr>
          <p:cNvPicPr>
            <a:picLocks noChangeAspect="1"/>
          </p:cNvPicPr>
          <p:nvPr/>
        </p:nvPicPr>
        <p:blipFill>
          <a:blip r:embed="rId3"/>
          <a:stretch>
            <a:fillRect/>
          </a:stretch>
        </p:blipFill>
        <p:spPr>
          <a:xfrm>
            <a:off x="1642782" y="553347"/>
            <a:ext cx="7617758" cy="5224630"/>
          </a:xfrm>
          <a:prstGeom prst="rect">
            <a:avLst/>
          </a:prstGeom>
        </p:spPr>
      </p:pic>
      <p:sp>
        <p:nvSpPr>
          <p:cNvPr id="2" name="投影片編號版面配置區 1">
            <a:extLst>
              <a:ext uri="{FF2B5EF4-FFF2-40B4-BE49-F238E27FC236}">
                <a16:creationId xmlns:a16="http://schemas.microsoft.com/office/drawing/2014/main" id="{33DC4797-75B2-93BB-F781-748AD11B6A6C}"/>
              </a:ext>
            </a:extLst>
          </p:cNvPr>
          <p:cNvSpPr>
            <a:spLocks noGrp="1"/>
          </p:cNvSpPr>
          <p:nvPr>
            <p:ph type="sldNum" sz="quarter" idx="4"/>
          </p:nvPr>
        </p:nvSpPr>
        <p:spPr/>
        <p:txBody>
          <a:bodyPr/>
          <a:lstStyle/>
          <a:p>
            <a:fld id="{AEDCB7AC-C157-4D97-830C-8E7E733073A7}" type="slidenum">
              <a:rPr lang="zh-TW" altLang="en-US" smtClean="0"/>
              <a:pPr/>
              <a:t>6</a:t>
            </a:fld>
            <a:endParaRPr lang="zh-TW" altLang="en-US"/>
          </a:p>
        </p:txBody>
      </p:sp>
    </p:spTree>
    <p:extLst>
      <p:ext uri="{BB962C8B-B14F-4D97-AF65-F5344CB8AC3E}">
        <p14:creationId xmlns:p14="http://schemas.microsoft.com/office/powerpoint/2010/main" val="4105908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8E54AC2-3FDB-EACF-C521-6E8951AC3484}"/>
              </a:ext>
            </a:extLst>
          </p:cNvPr>
          <p:cNvSpPr/>
          <p:nvPr/>
        </p:nvSpPr>
        <p:spPr>
          <a:xfrm>
            <a:off x="3368714" y="6333582"/>
            <a:ext cx="8321041" cy="707886"/>
          </a:xfrm>
          <a:prstGeom prst="rect">
            <a:avLst/>
          </a:prstGeom>
          <a:noFill/>
        </p:spPr>
        <p:txBody>
          <a:bodyPr wrap="square" lIns="91440" tIns="45720" rIns="91440" bIns="45720" anchor="t">
            <a:spAutoFit/>
          </a:bodyPr>
          <a:lstStyle/>
          <a:p>
            <a:pPr algn="ctr"/>
            <a:r>
              <a:rPr lang="en-US" sz="2000">
                <a:ln w="0"/>
                <a:solidFill>
                  <a:schemeClr val="tx1"/>
                </a:solidFill>
                <a:effectLst>
                  <a:outerShdw blurRad="38100" dist="19050" dir="2700000" algn="tl" rotWithShape="0">
                    <a:schemeClr val="dk1">
                      <a:alpha val="40000"/>
                    </a:schemeClr>
                  </a:outerShdw>
                </a:effectLst>
                <a:hlinkClick r:id="rId3">
                  <a:extLst>
                    <a:ext uri="{A12FA001-AC4F-418D-AE19-62706E023703}">
                      <ahyp:hlinkClr xmlns:ahyp="http://schemas.microsoft.com/office/drawing/2018/hyperlinkcolor" val="tx"/>
                    </a:ext>
                  </a:extLst>
                </a:hlinkClick>
              </a:rPr>
              <a:t>https://netmag</a:t>
            </a:r>
            <a:r>
              <a:rPr lang="en-US" sz="2000" b="0" cap="none" spc="0">
                <a:ln w="0"/>
                <a:solidFill>
                  <a:schemeClr val="tx1"/>
                </a:solidFill>
                <a:effectLst>
                  <a:outerShdw blurRad="38100" dist="19050" dir="2700000" algn="tl" rotWithShape="0">
                    <a:schemeClr val="dk1">
                      <a:alpha val="40000"/>
                    </a:schemeClr>
                  </a:outerShdw>
                </a:effectLst>
                <a:hlinkClick r:id="rId3">
                  <a:extLst>
                    <a:ext uri="{A12FA001-AC4F-418D-AE19-62706E023703}">
                      <ahyp:hlinkClr xmlns:ahyp="http://schemas.microsoft.com/office/drawing/2018/hyperlinkcolor" val="tx"/>
                    </a:ext>
                  </a:extLst>
                </a:hlinkClick>
              </a:rPr>
              <a:t>.tw</a:t>
            </a:r>
            <a:r>
              <a:rPr lang="en-US" sz="2000">
                <a:ln w="0"/>
                <a:solidFill>
                  <a:schemeClr val="tx1"/>
                </a:solidFill>
                <a:effectLst>
                  <a:outerShdw blurRad="38100" dist="19050" dir="2700000" algn="tl" rotWithShape="0">
                    <a:schemeClr val="dk1">
                      <a:alpha val="40000"/>
                    </a:schemeClr>
                  </a:outerShdw>
                </a:effectLst>
                <a:hlinkClick r:id="rId3">
                  <a:extLst>
                    <a:ext uri="{A12FA001-AC4F-418D-AE19-62706E023703}">
                      <ahyp:hlinkClr xmlns:ahyp="http://schemas.microsoft.com/office/drawing/2018/hyperlinkcolor" val="tx"/>
                    </a:ext>
                  </a:extLst>
                </a:hlinkClick>
              </a:rPr>
              <a:t>/2024/07/30/german-users-face-phishing-attack [2</a:t>
            </a:r>
            <a:r>
              <a:rPr lang="en-US" sz="2000">
                <a:ln w="0"/>
                <a:solidFill>
                  <a:schemeClr val="tx1"/>
                </a:solidFill>
                <a:effectLst>
                  <a:outerShdw blurRad="38100" dist="19050" dir="2700000" algn="tl" rotWithShape="0">
                    <a:schemeClr val="dk1">
                      <a:alpha val="40000"/>
                    </a:schemeClr>
                  </a:outerShdw>
                </a:effectLst>
              </a:rPr>
              <a:t>]</a:t>
            </a:r>
            <a:endParaRPr lang="zh-TW">
              <a:solidFill>
                <a:schemeClr val="tx1"/>
              </a:solidFill>
            </a:endParaRPr>
          </a:p>
          <a:p>
            <a:pPr algn="ctr"/>
            <a:endParaRPr lang="en-US" sz="2000">
              <a:ln w="0"/>
              <a:solidFill>
                <a:schemeClr val="tx1"/>
              </a:solidFill>
              <a:effectLst>
                <a:outerShdw blurRad="38100" dist="19050" dir="2700000" algn="tl" rotWithShape="0">
                  <a:srgbClr val="000000">
                    <a:alpha val="40000"/>
                  </a:srgbClr>
                </a:outerShdw>
              </a:effectLst>
            </a:endParaRPr>
          </a:p>
        </p:txBody>
      </p:sp>
      <p:pic>
        <p:nvPicPr>
          <p:cNvPr id="2" name="圖片 1" descr="一張含有 文字, 字型, 白色, 圖形 的圖片&#10;&#10;自動產生的描述">
            <a:extLst>
              <a:ext uri="{FF2B5EF4-FFF2-40B4-BE49-F238E27FC236}">
                <a16:creationId xmlns:a16="http://schemas.microsoft.com/office/drawing/2014/main" id="{9CCD8B5E-EAC0-B3E1-B92C-96EF4CF56B4A}"/>
              </a:ext>
            </a:extLst>
          </p:cNvPr>
          <p:cNvPicPr>
            <a:picLocks noChangeAspect="1"/>
          </p:cNvPicPr>
          <p:nvPr/>
        </p:nvPicPr>
        <p:blipFill>
          <a:blip r:embed="rId4"/>
          <a:stretch>
            <a:fillRect/>
          </a:stretch>
        </p:blipFill>
        <p:spPr>
          <a:xfrm>
            <a:off x="923365" y="1992919"/>
            <a:ext cx="10345271" cy="2513575"/>
          </a:xfrm>
          <a:prstGeom prst="rect">
            <a:avLst/>
          </a:prstGeom>
        </p:spPr>
      </p:pic>
      <p:sp>
        <p:nvSpPr>
          <p:cNvPr id="3" name="投影片編號版面配置區 2">
            <a:extLst>
              <a:ext uri="{FF2B5EF4-FFF2-40B4-BE49-F238E27FC236}">
                <a16:creationId xmlns:a16="http://schemas.microsoft.com/office/drawing/2014/main" id="{A9B20935-80F1-5F61-76F3-49DBC33BD25B}"/>
              </a:ext>
            </a:extLst>
          </p:cNvPr>
          <p:cNvSpPr>
            <a:spLocks noGrp="1"/>
          </p:cNvSpPr>
          <p:nvPr>
            <p:ph type="sldNum" sz="quarter" idx="4"/>
          </p:nvPr>
        </p:nvSpPr>
        <p:spPr/>
        <p:txBody>
          <a:bodyPr/>
          <a:lstStyle/>
          <a:p>
            <a:fld id="{AEDCB7AC-C157-4D97-830C-8E7E733073A7}" type="slidenum">
              <a:rPr lang="zh-TW" altLang="en-US" smtClean="0"/>
              <a:pPr/>
              <a:t>7</a:t>
            </a:fld>
            <a:endParaRPr lang="zh-TW" altLang="en-US"/>
          </a:p>
        </p:txBody>
      </p:sp>
    </p:spTree>
    <p:extLst>
      <p:ext uri="{BB962C8B-B14F-4D97-AF65-F5344CB8AC3E}">
        <p14:creationId xmlns:p14="http://schemas.microsoft.com/office/powerpoint/2010/main" val="3540619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pic>
        <p:nvPicPr>
          <p:cNvPr id="47" name="Google Shape;47;p2"/>
          <p:cNvPicPr preferRelativeResize="0"/>
          <p:nvPr/>
        </p:nvPicPr>
        <p:blipFill rotWithShape="1">
          <a:blip r:embed="rId3">
            <a:alphaModFix/>
          </a:blip>
          <a:srcRect/>
          <a:stretch/>
        </p:blipFill>
        <p:spPr>
          <a:xfrm>
            <a:off x="9709502" y="157571"/>
            <a:ext cx="2258538" cy="1381670"/>
          </a:xfrm>
          <a:prstGeom prst="rect">
            <a:avLst/>
          </a:prstGeom>
          <a:noFill/>
          <a:ln>
            <a:noFill/>
          </a:ln>
        </p:spPr>
      </p:pic>
      <p:sp>
        <p:nvSpPr>
          <p:cNvPr id="2" name="矩形 1">
            <a:extLst>
              <a:ext uri="{FF2B5EF4-FFF2-40B4-BE49-F238E27FC236}">
                <a16:creationId xmlns:a16="http://schemas.microsoft.com/office/drawing/2014/main" id="{45485067-86BA-6862-15F3-25332CFADAB9}"/>
              </a:ext>
            </a:extLst>
          </p:cNvPr>
          <p:cNvSpPr/>
          <p:nvPr/>
        </p:nvSpPr>
        <p:spPr>
          <a:xfrm>
            <a:off x="789240" y="517031"/>
            <a:ext cx="7191392" cy="1107996"/>
          </a:xfrm>
          <a:prstGeom prst="rect">
            <a:avLst/>
          </a:prstGeom>
          <a:noFill/>
        </p:spPr>
        <p:txBody>
          <a:bodyPr wrap="none" lIns="91440" tIns="45720" rIns="91440" bIns="45720" anchor="t">
            <a:spAutoFit/>
          </a:bodyPr>
          <a:lstStyle/>
          <a:p>
            <a:pPr algn="ctr"/>
            <a:r>
              <a:rPr lang="zh-TW" altLang="en-US" sz="6600">
                <a:ln w="0"/>
                <a:solidFill>
                  <a:schemeClr val="tx1"/>
                </a:solidFill>
                <a:effectLst>
                  <a:outerShdw blurRad="38100" dist="19050" dir="2700000" algn="tl" rotWithShape="0">
                    <a:schemeClr val="dk1">
                      <a:alpha val="40000"/>
                    </a:schemeClr>
                  </a:outerShdw>
                </a:effectLst>
                <a:latin typeface="Zhuque Fangsong (technical pre" panose="020B0604020202020204" pitchFamily="2" charset="-122"/>
                <a:ea typeface="Yozai Medium" panose="02000600000000000000" pitchFamily="2" charset="-122"/>
              </a:rPr>
              <a:t>誰最容易被攻擊？​</a:t>
            </a:r>
            <a:r>
              <a:rPr lang="zh-TW" altLang="en-US" sz="6600" b="0" cap="none" spc="0">
                <a:ln w="0"/>
                <a:solidFill>
                  <a:schemeClr val="tx1"/>
                </a:solidFill>
                <a:effectLst>
                  <a:outerShdw blurRad="38100" dist="19050" dir="2700000" algn="tl" rotWithShape="0">
                    <a:schemeClr val="dk1">
                      <a:alpha val="40000"/>
                    </a:schemeClr>
                  </a:outerShdw>
                </a:effectLst>
                <a:latin typeface="Zhuque Fangsong (technical pre" panose="020B0604020202020204" pitchFamily="2" charset="-122"/>
                <a:ea typeface="Yozai Medium" panose="02000600000000000000" pitchFamily="2" charset="-122"/>
              </a:rPr>
              <a:t> </a:t>
            </a:r>
            <a:endParaRPr lang="en-US" altLang="zh-TW" sz="6600" b="0" cap="none" spc="0">
              <a:ln w="0"/>
              <a:solidFill>
                <a:schemeClr val="tx1"/>
              </a:solidFill>
              <a:effectLst>
                <a:outerShdw blurRad="38100" dist="19050" dir="2700000" algn="tl" rotWithShape="0">
                  <a:srgbClr val="000000">
                    <a:alpha val="40000"/>
                  </a:srgbClr>
                </a:outerShdw>
              </a:effectLst>
              <a:latin typeface="Zhuque Fangsong (technical pre" panose="020B0604020202020204" pitchFamily="2" charset="-122"/>
              <a:ea typeface="Yozai Medium"/>
            </a:endParaRPr>
          </a:p>
        </p:txBody>
      </p:sp>
      <p:sp>
        <p:nvSpPr>
          <p:cNvPr id="3" name="矩形 2">
            <a:extLst>
              <a:ext uri="{FF2B5EF4-FFF2-40B4-BE49-F238E27FC236}">
                <a16:creationId xmlns:a16="http://schemas.microsoft.com/office/drawing/2014/main" id="{73F7AEEA-92E9-4C5D-CCB3-2FA38D26A668}"/>
              </a:ext>
            </a:extLst>
          </p:cNvPr>
          <p:cNvSpPr/>
          <p:nvPr/>
        </p:nvSpPr>
        <p:spPr>
          <a:xfrm>
            <a:off x="922377" y="1625027"/>
            <a:ext cx="3647152" cy="553998"/>
          </a:xfrm>
          <a:prstGeom prst="rect">
            <a:avLst/>
          </a:prstGeom>
          <a:noFill/>
        </p:spPr>
        <p:txBody>
          <a:bodyPr wrap="none" lIns="91440" tIns="45720" rIns="91440" bIns="45720">
            <a:spAutoFit/>
          </a:bodyPr>
          <a:lstStyle/>
          <a:p>
            <a:pPr algn="ctr"/>
            <a:r>
              <a:rPr lang="zh-TW" altLang="en-US" sz="3000" b="1" i="1" cap="none" spc="0">
                <a:ln w="0"/>
                <a:solidFill>
                  <a:schemeClr val="tx1"/>
                </a:solidFill>
                <a:effectLst>
                  <a:outerShdw blurRad="38100" dist="19050" dir="2700000" algn="tl" rotWithShape="0">
                    <a:schemeClr val="dk1">
                      <a:alpha val="40000"/>
                    </a:schemeClr>
                  </a:outerShdw>
                </a:effectLst>
                <a:latin typeface="Zhuque Fangsong (technical prev" panose="02000502050000000000" pitchFamily="2" charset="-122"/>
                <a:ea typeface="Zhuque Fangsong (technical prev" panose="02000502050000000000" pitchFamily="2" charset="-122"/>
              </a:rPr>
              <a:t>資料？硬體？程式？</a:t>
            </a:r>
            <a:endParaRPr lang="zh-TW" altLang="en-US" sz="3000" b="0" i="1" cap="none" spc="0">
              <a:ln w="0"/>
              <a:solidFill>
                <a:schemeClr val="tx1"/>
              </a:solidFill>
              <a:effectLst>
                <a:outerShdw blurRad="38100" dist="19050" dir="2700000" algn="tl" rotWithShape="0">
                  <a:schemeClr val="dk1">
                    <a:alpha val="40000"/>
                  </a:schemeClr>
                </a:outerShdw>
              </a:effectLst>
              <a:latin typeface="Zhuque Fangsong (technical prev" panose="02000502050000000000" pitchFamily="2" charset="-122"/>
              <a:ea typeface="Zhuque Fangsong (technical prev" panose="02000502050000000000" pitchFamily="2" charset="-122"/>
            </a:endParaRPr>
          </a:p>
        </p:txBody>
      </p:sp>
      <p:pic>
        <p:nvPicPr>
          <p:cNvPr id="6" name="圖片 5" descr="一張含有 文字, 圓形, 標誌, 字型 的圖片&#10;&#10;自動產生的描述">
            <a:extLst>
              <a:ext uri="{FF2B5EF4-FFF2-40B4-BE49-F238E27FC236}">
                <a16:creationId xmlns:a16="http://schemas.microsoft.com/office/drawing/2014/main" id="{1C9613B3-D517-B2CF-08B7-D513071896A8}"/>
              </a:ext>
            </a:extLst>
          </p:cNvPr>
          <p:cNvPicPr>
            <a:picLocks noChangeAspect="1"/>
          </p:cNvPicPr>
          <p:nvPr/>
        </p:nvPicPr>
        <p:blipFill>
          <a:blip r:embed="rId4"/>
          <a:stretch>
            <a:fillRect/>
          </a:stretch>
        </p:blipFill>
        <p:spPr>
          <a:xfrm>
            <a:off x="6647667" y="1806754"/>
            <a:ext cx="3890402" cy="4016076"/>
          </a:xfrm>
          <a:prstGeom prst="rect">
            <a:avLst/>
          </a:prstGeom>
        </p:spPr>
      </p:pic>
      <p:sp>
        <p:nvSpPr>
          <p:cNvPr id="9" name="投影片編號版面配置區 8">
            <a:extLst>
              <a:ext uri="{FF2B5EF4-FFF2-40B4-BE49-F238E27FC236}">
                <a16:creationId xmlns:a16="http://schemas.microsoft.com/office/drawing/2014/main" id="{2D7C5525-3875-B635-211F-FC655C9437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500" b="0" i="0" u="none" strike="noStrike" cap="none">
                <a:solidFill>
                  <a:srgbClr val="FFFF00"/>
                </a:solidFill>
                <a:latin typeface="俐方體11號" pitchFamily="2" charset="-120"/>
                <a:ea typeface="俐方體11號" pitchFamily="2" charset="-12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AEDCB7AC-C157-4D97-830C-8E7E733073A7}" type="slidenum">
              <a:rPr lang="zh-TW" altLang="en-US" smtClean="0"/>
              <a:pPr/>
              <a:t>8</a:t>
            </a:fld>
            <a:endParaRPr lang="zh-TW" altLang="en-US"/>
          </a:p>
        </p:txBody>
      </p:sp>
    </p:spTree>
    <p:extLst>
      <p:ext uri="{BB962C8B-B14F-4D97-AF65-F5344CB8AC3E}">
        <p14:creationId xmlns:p14="http://schemas.microsoft.com/office/powerpoint/2010/main" val="4019886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pic>
        <p:nvPicPr>
          <p:cNvPr id="47" name="Google Shape;47;p2"/>
          <p:cNvPicPr preferRelativeResize="0"/>
          <p:nvPr/>
        </p:nvPicPr>
        <p:blipFill rotWithShape="1">
          <a:blip r:embed="rId3">
            <a:alphaModFix/>
          </a:blip>
          <a:srcRect/>
          <a:stretch/>
        </p:blipFill>
        <p:spPr>
          <a:xfrm>
            <a:off x="9709502" y="157571"/>
            <a:ext cx="2258538" cy="1381670"/>
          </a:xfrm>
          <a:prstGeom prst="rect">
            <a:avLst/>
          </a:prstGeom>
          <a:noFill/>
          <a:ln>
            <a:noFill/>
          </a:ln>
        </p:spPr>
      </p:pic>
      <p:pic>
        <p:nvPicPr>
          <p:cNvPr id="3" name="圖形 2" descr="電子郵件 以實心填滿">
            <a:extLst>
              <a:ext uri="{FF2B5EF4-FFF2-40B4-BE49-F238E27FC236}">
                <a16:creationId xmlns:a16="http://schemas.microsoft.com/office/drawing/2014/main" id="{B84CC058-E340-666D-9291-0FA4078B1EC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82208" y="2303724"/>
            <a:ext cx="1732936" cy="1732936"/>
          </a:xfrm>
          <a:prstGeom prst="rect">
            <a:avLst/>
          </a:prstGeom>
        </p:spPr>
      </p:pic>
      <p:sp>
        <p:nvSpPr>
          <p:cNvPr id="4" name="箭號: 向右 3">
            <a:extLst>
              <a:ext uri="{FF2B5EF4-FFF2-40B4-BE49-F238E27FC236}">
                <a16:creationId xmlns:a16="http://schemas.microsoft.com/office/drawing/2014/main" id="{0BFAE347-A31C-1F74-2D92-4435B5B0490B}"/>
              </a:ext>
            </a:extLst>
          </p:cNvPr>
          <p:cNvSpPr/>
          <p:nvPr/>
        </p:nvSpPr>
        <p:spPr>
          <a:xfrm>
            <a:off x="3583405" y="2890587"/>
            <a:ext cx="4743450" cy="87630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8" name="圖形 7" descr="免疫 以實心填滿">
            <a:extLst>
              <a:ext uri="{FF2B5EF4-FFF2-40B4-BE49-F238E27FC236}">
                <a16:creationId xmlns:a16="http://schemas.microsoft.com/office/drawing/2014/main" id="{5B407A43-9EBE-89FF-2350-0819A26441E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46244" y="2527133"/>
            <a:ext cx="2495550" cy="2495550"/>
          </a:xfrm>
          <a:prstGeom prst="rect">
            <a:avLst/>
          </a:prstGeom>
        </p:spPr>
      </p:pic>
      <p:pic>
        <p:nvPicPr>
          <p:cNvPr id="10" name="圖形 9" descr="使用者 外框">
            <a:extLst>
              <a:ext uri="{FF2B5EF4-FFF2-40B4-BE49-F238E27FC236}">
                <a16:creationId xmlns:a16="http://schemas.microsoft.com/office/drawing/2014/main" id="{8ECE5CE1-3E26-B26F-DD5F-2FE0FB649DE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898355" y="1855742"/>
            <a:ext cx="2628900" cy="2628900"/>
          </a:xfrm>
          <a:prstGeom prst="rect">
            <a:avLst/>
          </a:prstGeom>
        </p:spPr>
      </p:pic>
      <p:sp>
        <p:nvSpPr>
          <p:cNvPr id="2" name="投影片編號版面配置區 1">
            <a:extLst>
              <a:ext uri="{FF2B5EF4-FFF2-40B4-BE49-F238E27FC236}">
                <a16:creationId xmlns:a16="http://schemas.microsoft.com/office/drawing/2014/main" id="{C343FE95-3241-53FC-B77D-283386CA06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2500" b="0" i="0" u="none" strike="noStrike" cap="none">
                <a:solidFill>
                  <a:srgbClr val="FFFF00"/>
                </a:solidFill>
                <a:latin typeface="俐方體11號" pitchFamily="2" charset="-120"/>
                <a:ea typeface="俐方體11號" pitchFamily="2" charset="-12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AEDCB7AC-C157-4D97-830C-8E7E733073A7}" type="slidenum">
              <a:rPr lang="zh-TW" altLang="en-US" smtClean="0"/>
              <a:pPr/>
              <a:t>9</a:t>
            </a:fld>
            <a:endParaRPr lang="zh-TW" altLang="en-US"/>
          </a:p>
        </p:txBody>
      </p:sp>
    </p:spTree>
    <p:extLst>
      <p:ext uri="{BB962C8B-B14F-4D97-AF65-F5344CB8AC3E}">
        <p14:creationId xmlns:p14="http://schemas.microsoft.com/office/powerpoint/2010/main" val="2884937212"/>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479</Words>
  <Application>Microsoft Office PowerPoint</Application>
  <PresentationFormat>寬螢幕</PresentationFormat>
  <Paragraphs>42</Paragraphs>
  <Slides>10</Slides>
  <Notes>8</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10</vt:i4>
      </vt:variant>
    </vt:vector>
  </HeadingPairs>
  <TitlesOfParts>
    <vt:vector size="21" baseType="lpstr">
      <vt:lpstr>Arial</vt:lpstr>
      <vt:lpstr>Aptos Display</vt:lpstr>
      <vt:lpstr>Zhuque Fangsong (technical prev</vt:lpstr>
      <vt:lpstr>標楷體</vt:lpstr>
      <vt:lpstr>Aptos</vt:lpstr>
      <vt:lpstr>Zhuque Fangsong (technical pre</vt:lpstr>
      <vt:lpstr>Yozai Medium</vt:lpstr>
      <vt:lpstr>jf open 粉圓 2.0</vt:lpstr>
      <vt:lpstr>LXGW WenKai</vt:lpstr>
      <vt:lpstr>俐方體11號</vt:lpstr>
      <vt:lpstr>Office 佈景主題</vt:lpstr>
      <vt:lpstr>PowerPoint 簡報</vt:lpstr>
      <vt:lpstr>PowerPoint 簡報</vt:lpstr>
      <vt:lpstr>PowerPoint 簡報</vt:lpstr>
      <vt:lpstr>PowerPoint 簡報</vt:lpstr>
      <vt:lpstr>TeamT5偵查到中國駭客針對台灣金融單位的連續網路攻擊</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陳奕其</dc:creator>
  <cp:lastModifiedBy>陳奕其</cp:lastModifiedBy>
  <cp:revision>2</cp:revision>
  <dcterms:created xsi:type="dcterms:W3CDTF">2024-08-09T13:54:51Z</dcterms:created>
  <dcterms:modified xsi:type="dcterms:W3CDTF">2024-08-09T13:55:49Z</dcterms:modified>
</cp:coreProperties>
</file>

<file path=docProps/thumbnail.jpeg>
</file>